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notesMasterIdLst>
    <p:notesMasterId r:id="rId144"/>
  </p:notesMasterIdLst>
  <p:sldIdLst>
    <p:sldId id="258" r:id="rId2"/>
    <p:sldId id="713" r:id="rId3"/>
    <p:sldId id="490" r:id="rId4"/>
    <p:sldId id="549" r:id="rId5"/>
    <p:sldId id="715" r:id="rId6"/>
    <p:sldId id="550" r:id="rId7"/>
    <p:sldId id="551" r:id="rId8"/>
    <p:sldId id="552" r:id="rId9"/>
    <p:sldId id="553" r:id="rId10"/>
    <p:sldId id="554" r:id="rId11"/>
    <p:sldId id="555" r:id="rId12"/>
    <p:sldId id="562" r:id="rId13"/>
    <p:sldId id="714" r:id="rId14"/>
    <p:sldId id="561" r:id="rId15"/>
    <p:sldId id="563" r:id="rId16"/>
    <p:sldId id="589" r:id="rId17"/>
    <p:sldId id="590" r:id="rId18"/>
    <p:sldId id="600" r:id="rId19"/>
    <p:sldId id="609" r:id="rId20"/>
    <p:sldId id="611" r:id="rId21"/>
    <p:sldId id="612" r:id="rId22"/>
    <p:sldId id="641" r:id="rId23"/>
    <p:sldId id="610" r:id="rId24"/>
    <p:sldId id="716" r:id="rId25"/>
    <p:sldId id="613" r:id="rId26"/>
    <p:sldId id="614" r:id="rId27"/>
    <p:sldId id="615" r:id="rId28"/>
    <p:sldId id="617" r:id="rId29"/>
    <p:sldId id="618" r:id="rId30"/>
    <p:sldId id="619" r:id="rId31"/>
    <p:sldId id="616" r:id="rId32"/>
    <p:sldId id="620" r:id="rId33"/>
    <p:sldId id="621" r:id="rId34"/>
    <p:sldId id="622" r:id="rId35"/>
    <p:sldId id="623" r:id="rId36"/>
    <p:sldId id="624" r:id="rId37"/>
    <p:sldId id="625" r:id="rId38"/>
    <p:sldId id="626" r:id="rId39"/>
    <p:sldId id="627" r:id="rId40"/>
    <p:sldId id="628" r:id="rId41"/>
    <p:sldId id="629" r:id="rId42"/>
    <p:sldId id="630" r:id="rId43"/>
    <p:sldId id="631" r:id="rId44"/>
    <p:sldId id="632" r:id="rId45"/>
    <p:sldId id="633" r:id="rId46"/>
    <p:sldId id="634" r:id="rId47"/>
    <p:sldId id="635" r:id="rId48"/>
    <p:sldId id="636" r:id="rId49"/>
    <p:sldId id="637" r:id="rId50"/>
    <p:sldId id="638" r:id="rId51"/>
    <p:sldId id="642" r:id="rId52"/>
    <p:sldId id="599" r:id="rId53"/>
    <p:sldId id="651" r:id="rId54"/>
    <p:sldId id="602" r:id="rId55"/>
    <p:sldId id="652" r:id="rId56"/>
    <p:sldId id="653" r:id="rId57"/>
    <p:sldId id="654" r:id="rId58"/>
    <p:sldId id="655" r:id="rId59"/>
    <p:sldId id="656" r:id="rId60"/>
    <p:sldId id="657" r:id="rId61"/>
    <p:sldId id="658" r:id="rId62"/>
    <p:sldId id="659" r:id="rId63"/>
    <p:sldId id="660" r:id="rId64"/>
    <p:sldId id="661" r:id="rId65"/>
    <p:sldId id="662" r:id="rId66"/>
    <p:sldId id="663" r:id="rId67"/>
    <p:sldId id="664" r:id="rId68"/>
    <p:sldId id="665" r:id="rId69"/>
    <p:sldId id="666" r:id="rId70"/>
    <p:sldId id="667" r:id="rId71"/>
    <p:sldId id="668" r:id="rId72"/>
    <p:sldId id="669" r:id="rId73"/>
    <p:sldId id="670" r:id="rId74"/>
    <p:sldId id="671" r:id="rId75"/>
    <p:sldId id="672" r:id="rId76"/>
    <p:sldId id="673" r:id="rId77"/>
    <p:sldId id="674" r:id="rId78"/>
    <p:sldId id="675" r:id="rId79"/>
    <p:sldId id="676" r:id="rId80"/>
    <p:sldId id="677" r:id="rId81"/>
    <p:sldId id="678" r:id="rId82"/>
    <p:sldId id="679" r:id="rId83"/>
    <p:sldId id="680" r:id="rId84"/>
    <p:sldId id="681" r:id="rId85"/>
    <p:sldId id="682" r:id="rId86"/>
    <p:sldId id="683" r:id="rId87"/>
    <p:sldId id="684" r:id="rId88"/>
    <p:sldId id="685" r:id="rId89"/>
    <p:sldId id="688" r:id="rId90"/>
    <p:sldId id="689" r:id="rId91"/>
    <p:sldId id="690" r:id="rId92"/>
    <p:sldId id="691" r:id="rId93"/>
    <p:sldId id="692" r:id="rId94"/>
    <p:sldId id="693" r:id="rId95"/>
    <p:sldId id="686" r:id="rId96"/>
    <p:sldId id="687" r:id="rId97"/>
    <p:sldId id="694" r:id="rId98"/>
    <p:sldId id="643" r:id="rId99"/>
    <p:sldId id="592" r:id="rId100"/>
    <p:sldId id="603" r:id="rId101"/>
    <p:sldId id="644" r:id="rId102"/>
    <p:sldId id="593" r:id="rId103"/>
    <p:sldId id="604" r:id="rId104"/>
    <p:sldId id="695" r:id="rId105"/>
    <p:sldId id="645" r:id="rId106"/>
    <p:sldId id="594" r:id="rId107"/>
    <p:sldId id="605" r:id="rId108"/>
    <p:sldId id="595" r:id="rId109"/>
    <p:sldId id="606" r:id="rId110"/>
    <p:sldId id="696" r:id="rId111"/>
    <p:sldId id="647" r:id="rId112"/>
    <p:sldId id="596" r:id="rId113"/>
    <p:sldId id="607" r:id="rId114"/>
    <p:sldId id="697" r:id="rId115"/>
    <p:sldId id="698" r:id="rId116"/>
    <p:sldId id="699" r:id="rId117"/>
    <p:sldId id="700" r:id="rId118"/>
    <p:sldId id="701" r:id="rId119"/>
    <p:sldId id="702" r:id="rId120"/>
    <p:sldId id="703" r:id="rId121"/>
    <p:sldId id="704" r:id="rId122"/>
    <p:sldId id="705" r:id="rId123"/>
    <p:sldId id="706" r:id="rId124"/>
    <p:sldId id="707" r:id="rId125"/>
    <p:sldId id="708" r:id="rId126"/>
    <p:sldId id="709" r:id="rId127"/>
    <p:sldId id="710" r:id="rId128"/>
    <p:sldId id="648" r:id="rId129"/>
    <p:sldId id="597" r:id="rId130"/>
    <p:sldId id="608" r:id="rId131"/>
    <p:sldId id="711" r:id="rId132"/>
    <p:sldId id="649" r:id="rId133"/>
    <p:sldId id="598" r:id="rId134"/>
    <p:sldId id="565" r:id="rId135"/>
    <p:sldId id="566" r:id="rId136"/>
    <p:sldId id="567" r:id="rId137"/>
    <p:sldId id="568" r:id="rId138"/>
    <p:sldId id="588" r:id="rId139"/>
    <p:sldId id="559" r:id="rId140"/>
    <p:sldId id="557" r:id="rId141"/>
    <p:sldId id="556" r:id="rId142"/>
    <p:sldId id="712" r:id="rId1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60"/>
  </p:normalViewPr>
  <p:slideViewPr>
    <p:cSldViewPr>
      <p:cViewPr varScale="1">
        <p:scale>
          <a:sx n="68" d="100"/>
          <a:sy n="68" d="100"/>
        </p:scale>
        <p:origin x="1360"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2017/10/23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val="26831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925" y="230188"/>
            <a:ext cx="4130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userDrawn="1"/>
        </p:nvCxnSpPr>
        <p:spPr>
          <a:xfrm>
            <a:off x="436563" y="4622800"/>
            <a:ext cx="8383587" cy="0"/>
          </a:xfrm>
          <a:prstGeom prst="line">
            <a:avLst/>
          </a:prstGeom>
          <a:ln>
            <a:solidFill>
              <a:srgbClr val="CF0D30"/>
            </a:solidFill>
          </a:ln>
        </p:spPr>
        <p:style>
          <a:lnRef idx="1">
            <a:schemeClr val="accent1"/>
          </a:lnRef>
          <a:fillRef idx="0">
            <a:schemeClr val="accent1"/>
          </a:fillRef>
          <a:effectRef idx="0">
            <a:schemeClr val="accent1"/>
          </a:effectRef>
          <a:fontRef idx="minor">
            <a:schemeClr val="tx1"/>
          </a:fontRef>
        </p:style>
      </p:cxnSp>
      <p:grpSp>
        <p:nvGrpSpPr>
          <p:cNvPr id="4" name="组合 13"/>
          <p:cNvGrpSpPr>
            <a:grpSpLocks/>
          </p:cNvGrpSpPr>
          <p:nvPr userDrawn="1"/>
        </p:nvGrpSpPr>
        <p:grpSpPr bwMode="auto">
          <a:xfrm>
            <a:off x="5219700" y="1628775"/>
            <a:ext cx="3429000" cy="728663"/>
            <a:chOff x="4495861" y="1534661"/>
            <a:chExt cx="3231649" cy="608413"/>
          </a:xfrm>
        </p:grpSpPr>
        <p:sp>
          <p:nvSpPr>
            <p:cNvPr id="5" name="圆角矩形 4"/>
            <p:cNvSpPr/>
            <p:nvPr/>
          </p:nvSpPr>
          <p:spPr>
            <a:xfrm>
              <a:off x="4495861" y="1546591"/>
              <a:ext cx="3231649" cy="55008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6" name="组合 10"/>
            <p:cNvGrpSpPr>
              <a:grpSpLocks/>
            </p:cNvGrpSpPr>
            <p:nvPr/>
          </p:nvGrpSpPr>
          <p:grpSpPr bwMode="auto">
            <a:xfrm>
              <a:off x="4495861" y="1534661"/>
              <a:ext cx="3231649" cy="608413"/>
              <a:chOff x="4281547" y="1534661"/>
              <a:chExt cx="3231649" cy="608413"/>
            </a:xfrm>
          </p:grpSpPr>
          <p:sp>
            <p:nvSpPr>
              <p:cNvPr id="7" name="矩形 16"/>
              <p:cNvSpPr>
                <a:spLocks noChangeArrowheads="1"/>
              </p:cNvSpPr>
              <p:nvPr/>
            </p:nvSpPr>
            <p:spPr bwMode="auto">
              <a:xfrm>
                <a:off x="4281547" y="1534661"/>
                <a:ext cx="3231649" cy="43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chemeClr val="bg1"/>
                    </a:solidFill>
                    <a:latin typeface="微软雅黑" pitchFamily="34" charset="-122"/>
                    <a:ea typeface="微软雅黑" pitchFamily="34" charset="-122"/>
                  </a:rPr>
                  <a:t>           Better Man</a:t>
                </a:r>
                <a:endParaRPr lang="zh-CN" altLang="en-US" sz="2800" b="1">
                  <a:solidFill>
                    <a:schemeClr val="bg1"/>
                  </a:solidFill>
                  <a:latin typeface="微软雅黑" pitchFamily="34" charset="-122"/>
                  <a:ea typeface="微软雅黑" pitchFamily="34" charset="-122"/>
                </a:endParaRPr>
              </a:p>
            </p:txBody>
          </p:sp>
          <p:sp>
            <p:nvSpPr>
              <p:cNvPr id="8" name="矩形 17"/>
              <p:cNvSpPr>
                <a:spLocks noChangeArrowheads="1"/>
              </p:cNvSpPr>
              <p:nvPr/>
            </p:nvSpPr>
            <p:spPr bwMode="auto">
              <a:xfrm>
                <a:off x="4306477" y="1775183"/>
                <a:ext cx="1150215" cy="3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微软雅黑" pitchFamily="34" charset="-122"/>
                    <a:ea typeface="微软雅黑" pitchFamily="34" charset="-122"/>
                  </a:rPr>
                  <a:t>To be a </a:t>
                </a:r>
                <a:endParaRPr lang="zh-CN" altLang="en-US" b="1">
                  <a:solidFill>
                    <a:schemeClr val="bg1"/>
                  </a:solidFill>
                  <a:latin typeface="微软雅黑" pitchFamily="34" charset="-122"/>
                  <a:ea typeface="微软雅黑" pitchFamily="34" charset="-122"/>
                </a:endParaRPr>
              </a:p>
            </p:txBody>
          </p:sp>
        </p:grpSp>
      </p:grpSp>
      <p:sp>
        <p:nvSpPr>
          <p:cNvPr id="9" name="TextBox 8"/>
          <p:cNvSpPr txBox="1">
            <a:spLocks noChangeArrowheads="1"/>
          </p:cNvSpPr>
          <p:nvPr userDrawn="1"/>
        </p:nvSpPr>
        <p:spPr bwMode="auto">
          <a:xfrm>
            <a:off x="6804025" y="6140450"/>
            <a:ext cx="2171700" cy="477838"/>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lnSpc>
                <a:spcPts val="1500"/>
              </a:lnSpc>
              <a:spcBef>
                <a:spcPts val="0"/>
              </a:spcBef>
              <a:spcAft>
                <a:spcPts val="0"/>
              </a:spcAft>
              <a:buFontTx/>
              <a:buNone/>
              <a:defRPr/>
            </a:pPr>
            <a:r>
              <a:rPr lang="zh-CN" altLang="en-US" sz="1200" b="1" dirty="0">
                <a:solidFill>
                  <a:srgbClr val="595758"/>
                </a:solidFill>
                <a:latin typeface="微软雅黑" panose="020B0503020204020204" pitchFamily="34" charset="-122"/>
                <a:ea typeface="微软雅黑" panose="020B0503020204020204" pitchFamily="34" charset="-122"/>
              </a:rPr>
              <a:t>互联网专业教育研究院</a:t>
            </a:r>
            <a:endParaRPr lang="en-US" altLang="zh-CN" sz="1200" b="1" dirty="0">
              <a:solidFill>
                <a:srgbClr val="595758"/>
              </a:solidFill>
              <a:latin typeface="微软雅黑" panose="020B0503020204020204" pitchFamily="34" charset="-122"/>
              <a:ea typeface="微软雅黑" panose="020B0503020204020204" pitchFamily="34" charset="-122"/>
            </a:endParaRPr>
          </a:p>
          <a:p>
            <a:pPr fontAlgn="auto">
              <a:lnSpc>
                <a:spcPts val="1500"/>
              </a:lnSpc>
              <a:spcBef>
                <a:spcPts val="0"/>
              </a:spcBef>
              <a:spcAft>
                <a:spcPts val="0"/>
              </a:spcAft>
              <a:buFontTx/>
              <a:buNone/>
              <a:defRPr/>
            </a:pPr>
            <a:r>
              <a:rPr lang="zh-CN" altLang="en-US" sz="1200" b="1" dirty="0">
                <a:solidFill>
                  <a:srgbClr val="595758"/>
                </a:solidFill>
                <a:latin typeface="微软雅黑" panose="020B0503020204020204" pitchFamily="34" charset="-122"/>
                <a:ea typeface="微软雅黑" panose="020B0503020204020204" pitchFamily="34" charset="-122"/>
              </a:rPr>
              <a:t>华信智原教育技术有限公司</a:t>
            </a:r>
            <a:endParaRPr lang="en-US" altLang="zh-CN" sz="1200" b="1" dirty="0">
              <a:solidFill>
                <a:srgbClr val="595758"/>
              </a:solidFill>
              <a:latin typeface="微软雅黑" panose="020B0503020204020204" pitchFamily="34" charset="-122"/>
              <a:ea typeface="微软雅黑" panose="020B0503020204020204" pitchFamily="34" charset="-122"/>
            </a:endParaRPr>
          </a:p>
        </p:txBody>
      </p:sp>
      <p:sp>
        <p:nvSpPr>
          <p:cNvPr id="10" name="圆角矩形 9"/>
          <p:cNvSpPr/>
          <p:nvPr userDrawn="1"/>
        </p:nvSpPr>
        <p:spPr bwMode="auto">
          <a:xfrm>
            <a:off x="6875463" y="5854700"/>
            <a:ext cx="973137" cy="252413"/>
          </a:xfrm>
          <a:prstGeom prst="roundRect">
            <a:avLst/>
          </a:prstGeom>
          <a:solidFill>
            <a:srgbClr val="595758"/>
          </a:solidFill>
          <a:ln>
            <a:no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Tx/>
              <a:buNone/>
              <a:defRPr/>
            </a:pPr>
            <a:r>
              <a:rPr lang="en-US" altLang="zh-CN" sz="1000" b="1" dirty="0">
                <a:solidFill>
                  <a:schemeClr val="bg1"/>
                </a:solidFill>
                <a:latin typeface="微软雅黑" panose="020B0503020204020204" pitchFamily="34" charset="-122"/>
                <a:ea typeface="微软雅黑" panose="020B0503020204020204" pitchFamily="34" charset="-122"/>
              </a:rPr>
              <a:t>XH  V 1.0</a:t>
            </a:r>
            <a:endParaRPr lang="zh-CN" altLang="en-US" sz="1200" dirty="0"/>
          </a:p>
        </p:txBody>
      </p:sp>
      <p:sp>
        <p:nvSpPr>
          <p:cNvPr id="11" name="标题 1"/>
          <p:cNvSpPr>
            <a:spLocks noGrp="1"/>
          </p:cNvSpPr>
          <p:nvPr>
            <p:ph type="ctrTitle"/>
          </p:nvPr>
        </p:nvSpPr>
        <p:spPr>
          <a:xfrm>
            <a:off x="419100" y="3540128"/>
            <a:ext cx="7337424" cy="1470025"/>
          </a:xfrm>
          <a:noFill/>
        </p:spPr>
        <p:txBody>
          <a:bodyPr>
            <a:normAutofit/>
          </a:bodyPr>
          <a:lstStyle>
            <a:lvl1pPr algn="l">
              <a:defRPr sz="44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zh-CN" altLang="zh-CN"/>
          </a:p>
        </p:txBody>
      </p:sp>
      <p:sp>
        <p:nvSpPr>
          <p:cNvPr id="13" name="页脚占位符 2"/>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zh-CN"/>
          </a:p>
        </p:txBody>
      </p:sp>
      <p:sp>
        <p:nvSpPr>
          <p:cNvPr id="14" name="灯片编号占位符 3"/>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447301E2-3BCB-4B98-A9A8-462960814CDA}"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cxnSp>
        <p:nvCxnSpPr>
          <p:cNvPr id="6" name="直接连接符 5"/>
          <p:cNvCxnSpPr/>
          <p:nvPr userDrawn="1"/>
        </p:nvCxnSpPr>
        <p:spPr>
          <a:xfrm>
            <a:off x="0" y="490538"/>
            <a:ext cx="9144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019925" y="6581775"/>
            <a:ext cx="2124075" cy="276225"/>
          </a:xfrm>
          <a:prstGeom prst="rect">
            <a:avLst/>
          </a:prstGeom>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buFont typeface="Arial" pitchFamily="34" charset="0"/>
              <a:buNone/>
              <a:defRPr/>
            </a:pPr>
            <a:r>
              <a:rPr lang="en-US" altLang="zh-CN" sz="1200" dirty="0">
                <a:solidFill>
                  <a:schemeClr val="tx1">
                    <a:lumMod val="65000"/>
                    <a:lumOff val="35000"/>
                  </a:schemeClr>
                </a:solidFill>
                <a:latin typeface="微软雅黑" pitchFamily="34" charset="-122"/>
                <a:ea typeface="微软雅黑" pitchFamily="34" charset="-122"/>
              </a:rPr>
              <a:t>------  </a:t>
            </a:r>
            <a:r>
              <a:rPr lang="zh-CN" altLang="en-US" sz="1200" dirty="0">
                <a:solidFill>
                  <a:schemeClr val="tx1">
                    <a:lumMod val="65000"/>
                    <a:lumOff val="35000"/>
                  </a:schemeClr>
                </a:solidFill>
                <a:latin typeface="微软雅黑" pitchFamily="34" charset="-122"/>
                <a:ea typeface="微软雅黑" pitchFamily="34" charset="-122"/>
              </a:rPr>
              <a:t>知而获智，智达高远</a:t>
            </a:r>
          </a:p>
        </p:txBody>
      </p:sp>
      <p:sp>
        <p:nvSpPr>
          <p:cNvPr id="12" name="标题 1"/>
          <p:cNvSpPr>
            <a:spLocks noGrp="1"/>
          </p:cNvSpPr>
          <p:nvPr>
            <p:ph type="title"/>
          </p:nvPr>
        </p:nvSpPr>
        <p:spPr>
          <a:xfrm>
            <a:off x="6588224" y="239103"/>
            <a:ext cx="2300062" cy="523220"/>
          </a:xfrm>
          <a:prstGeom prst="rect">
            <a:avLst/>
          </a:prstGeom>
          <a:solidFill>
            <a:srgbClr val="F5F5F5"/>
          </a:solidFill>
        </p:spPr>
        <p:txBody>
          <a:bodyPr>
            <a:spAutoFit/>
          </a:bodyPr>
          <a:lstStyle>
            <a:lvl1pPr>
              <a:defRPr sz="2800" b="1">
                <a:solidFill>
                  <a:srgbClr val="59575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925" y="230188"/>
            <a:ext cx="4130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zh-CN" altLang="zh-CN"/>
          </a:p>
        </p:txBody>
      </p:sp>
      <p:sp>
        <p:nvSpPr>
          <p:cNvPr id="4" name="页脚占位符 2"/>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zh-CN"/>
          </a:p>
        </p:txBody>
      </p:sp>
      <p:sp>
        <p:nvSpPr>
          <p:cNvPr id="5" name="灯片编号占位符 3"/>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E39048B4-7C44-4306-9425-44ADD3B9058E}" type="slidenum">
              <a:rPr lang="zh-CN" altLang="zh-CN"/>
              <a:pPr>
                <a:defRPr/>
              </a:pPr>
              <a:t>‹#›</a:t>
            </a:fld>
            <a:endParaRPr lang="zh-CN" altLang="zh-CN"/>
          </a:p>
        </p:txBody>
      </p:sp>
      <p:pic>
        <p:nvPicPr>
          <p:cNvPr id="6"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5288" y="2468563"/>
            <a:ext cx="82804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67544" y="26064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jd.com/writer/Carrano,F.M._1.html" TargetMode="External"/><Relationship Id="rId7" Type="http://schemas.openxmlformats.org/officeDocument/2006/relationships/image" Target="../media/image120.png"/><Relationship Id="rId2" Type="http://schemas.openxmlformats.org/officeDocument/2006/relationships/hyperlink" Target="http://www.jd.com/writer/%E5%8D%A1%E6%8B%89%E7%BD%97_1.html" TargetMode="External"/><Relationship Id="rId1" Type="http://schemas.openxmlformats.org/officeDocument/2006/relationships/slideLayout" Target="../slideLayouts/slideLayout2.xml"/><Relationship Id="rId6" Type="http://schemas.openxmlformats.org/officeDocument/2006/relationships/hyperlink" Target="http://www.jd.com/writer/%E7%A8%8B%E6%9D%B0_1.html" TargetMode="External"/><Relationship Id="rId5" Type="http://schemas.openxmlformats.org/officeDocument/2006/relationships/image" Target="../media/image119.png"/><Relationship Id="rId4" Type="http://schemas.openxmlformats.org/officeDocument/2006/relationships/hyperlink" Target="http://www.jd.com/writer/%E9%87%91%E5%90%8D_1.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数据结构</a:t>
            </a:r>
            <a:r>
              <a:rPr lang="en-US" altLang="zh-CN" dirty="0"/>
              <a:t>-</a:t>
            </a:r>
            <a:r>
              <a:rPr lang="zh-CN" altLang="en-US" dirty="0"/>
              <a:t>排序算法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6883" y="1124744"/>
            <a:ext cx="8190987" cy="4985980"/>
          </a:xfrm>
          <a:prstGeom prst="rect">
            <a:avLst/>
          </a:prstGeom>
        </p:spPr>
        <p:txBody>
          <a:bodyPr wrap="square">
            <a:spAutoFit/>
          </a:bodyPr>
          <a:lstStyle/>
          <a:p>
            <a:r>
              <a:rPr lang="zh-CN" altLang="en-US" sz="2800" b="1" dirty="0">
                <a:ea typeface="宋体" panose="02010600030101010101" pitchFamily="2" charset="-122"/>
              </a:rPr>
              <a:t>树，也是一种数据结构，非线性的，这种结构内的元素存在一对多的关系。</a:t>
            </a:r>
          </a:p>
          <a:p>
            <a:pPr marL="342900" indent="-342900">
              <a:lnSpc>
                <a:spcPct val="150000"/>
              </a:lnSpc>
              <a:spcBef>
                <a:spcPts val="1200"/>
              </a:spcBef>
              <a:buFont typeface="Wingdings" panose="05000000000000000000" pitchFamily="2" charset="2"/>
              <a:buChar char="Ø"/>
            </a:pPr>
            <a:r>
              <a:rPr lang="zh-CN" altLang="en-US" sz="2400" b="1" dirty="0">
                <a:solidFill>
                  <a:srgbClr val="C00000"/>
                </a:solidFill>
                <a:ea typeface="宋体" panose="02010600030101010101" pitchFamily="2" charset="-122"/>
              </a:rPr>
              <a:t>树</a:t>
            </a:r>
            <a:r>
              <a:rPr lang="zh-CN" altLang="en-US" sz="2400" dirty="0">
                <a:ea typeface="宋体" panose="02010600030101010101" pitchFamily="2" charset="-122"/>
              </a:rPr>
              <a:t>，尤其是二叉树应用很广泛。哈夫曼树和哈夫曼编码就是二叉树的重要用途。排序二叉树、平衡二叉树、红黑树</a:t>
            </a:r>
          </a:p>
          <a:p>
            <a:pPr marL="342900" indent="-342900">
              <a:lnSpc>
                <a:spcPct val="150000"/>
              </a:lnSpc>
              <a:buFont typeface="Wingdings" panose="05000000000000000000" pitchFamily="2" charset="2"/>
              <a:buChar char="Ø"/>
            </a:pPr>
            <a:r>
              <a:rPr lang="zh-CN" altLang="en-US" sz="2400" b="1" dirty="0">
                <a:solidFill>
                  <a:srgbClr val="C00000"/>
                </a:solidFill>
                <a:ea typeface="宋体" panose="02010600030101010101" pitchFamily="2" charset="-122"/>
              </a:rPr>
              <a:t>二叉树</a:t>
            </a:r>
            <a:r>
              <a:rPr lang="zh-CN" altLang="en-US" sz="2400" dirty="0">
                <a:ea typeface="宋体" panose="02010600030101010101" pitchFamily="2" charset="-122"/>
              </a:rPr>
              <a:t>：在普通树的基础上，让一棵树中每个节点最多只能包含两个子节点，且严格区分左子节点和右子节点（位置不能换）</a:t>
            </a:r>
          </a:p>
          <a:p>
            <a:pPr marL="800100" lvl="1" indent="-342900">
              <a:lnSpc>
                <a:spcPct val="150000"/>
              </a:lnSpc>
              <a:buFont typeface="Wingdings" panose="05000000000000000000" pitchFamily="2" charset="2"/>
              <a:buChar char="ü"/>
            </a:pPr>
            <a:r>
              <a:rPr lang="zh-CN" altLang="en-US" sz="2400" dirty="0">
                <a:ea typeface="宋体" panose="02010600030101010101" pitchFamily="2" charset="-122"/>
              </a:rPr>
              <a:t>遍历二叉树，考虑深度优先遍历</a:t>
            </a:r>
            <a:r>
              <a:rPr lang="en-US" altLang="zh-CN" sz="2400" dirty="0">
                <a:ea typeface="宋体" panose="02010600030101010101" pitchFamily="2" charset="-122"/>
              </a:rPr>
              <a:t>(</a:t>
            </a:r>
            <a:r>
              <a:rPr lang="zh-CN" altLang="en-US" sz="2400" dirty="0">
                <a:ea typeface="宋体" panose="02010600030101010101" pitchFamily="2" charset="-122"/>
              </a:rPr>
              <a:t>先序遍历、中序遍历和后序遍历</a:t>
            </a:r>
            <a:r>
              <a:rPr lang="en-US" altLang="zh-CN" sz="2400" dirty="0">
                <a:ea typeface="宋体" panose="02010600030101010101" pitchFamily="2" charset="-122"/>
              </a:rPr>
              <a:t>)</a:t>
            </a:r>
            <a:r>
              <a:rPr lang="zh-CN" altLang="en-US" sz="2400" dirty="0">
                <a:ea typeface="宋体" panose="02010600030101010101" pitchFamily="2" charset="-122"/>
              </a:rPr>
              <a:t>和广度优先遍历</a:t>
            </a:r>
          </a:p>
        </p:txBody>
      </p:sp>
      <p:sp>
        <p:nvSpPr>
          <p:cNvPr id="3" name="标题 2"/>
          <p:cNvSpPr>
            <a:spLocks noGrp="1"/>
          </p:cNvSpPr>
          <p:nvPr>
            <p:ph type="title"/>
          </p:nvPr>
        </p:nvSpPr>
        <p:spPr>
          <a:xfrm>
            <a:off x="7884368" y="239103"/>
            <a:ext cx="1003918" cy="523220"/>
          </a:xfrm>
        </p:spPr>
        <p:txBody>
          <a:bodyPr/>
          <a:lstStyle/>
          <a:p>
            <a:r>
              <a:rPr lang="zh-CN" altLang="en-US" dirty="0"/>
              <a:t>树</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9160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6309320"/>
            <a:ext cx="2736304" cy="461665"/>
          </a:xfrm>
          <a:prstGeom prst="rect">
            <a:avLst/>
          </a:prstGeom>
          <a:noFill/>
        </p:spPr>
        <p:txBody>
          <a:bodyPr wrap="square" rtlCol="0">
            <a:spAutoFit/>
          </a:bodyPr>
          <a:lstStyle/>
          <a:p>
            <a:r>
              <a:rPr lang="en-US" altLang="zh-CN" sz="2400" b="1" dirty="0"/>
              <a:t>QuickSort.java</a:t>
            </a:r>
            <a:endParaRPr lang="zh-CN" altLang="en-US" sz="2400" b="1" dirty="0"/>
          </a:p>
        </p:txBody>
      </p:sp>
      <p:sp>
        <p:nvSpPr>
          <p:cNvPr id="5" name="标题 4"/>
          <p:cNvSpPr>
            <a:spLocks noGrp="1"/>
          </p:cNvSpPr>
          <p:nvPr>
            <p:ph type="title"/>
          </p:nvPr>
        </p:nvSpPr>
        <p:spPr>
          <a:xfrm>
            <a:off x="7164288" y="239103"/>
            <a:ext cx="1723998" cy="523220"/>
          </a:xfrm>
        </p:spPr>
        <p:txBody>
          <a:bodyPr/>
          <a:lstStyle/>
          <a:p>
            <a:r>
              <a:rPr lang="zh-CN" altLang="en-US" dirty="0"/>
              <a:t>快速排序</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时间效率很好，因为每趟能确定的元素都呈指数增长，故时间复杂度为</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由于使用递归，而递归使用栈，因此空间效率最优时为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a:t>
            </a:r>
            <a:r>
              <a:rPr lang="zh-CN" altLang="en-US" sz="2400" dirty="0">
                <a:ea typeface="宋体" panose="02010600030101010101" pitchFamily="2" charset="-122"/>
              </a:rPr>
              <a:t>由于包含跳跃式交换，因此不稳定</a:t>
            </a:r>
          </a:p>
        </p:txBody>
      </p:sp>
      <p:pic>
        <p:nvPicPr>
          <p:cNvPr id="808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2213" y="2420888"/>
            <a:ext cx="13620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1605" y="3501008"/>
            <a:ext cx="12001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a:xfrm>
            <a:off x="5802213" y="23660"/>
            <a:ext cx="3086073" cy="954107"/>
          </a:xfrm>
        </p:spPr>
        <p:txBody>
          <a:bodyPr/>
          <a:lstStyle/>
          <a:p>
            <a:r>
              <a:rPr lang="zh-CN" altLang="en-US" dirty="0"/>
              <a:t>快速排序效率分析</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6228184" y="239103"/>
            <a:ext cx="2660102" cy="523220"/>
          </a:xfrm>
          <a:solidFill>
            <a:srgbClr val="F5F5F5"/>
          </a:solidFill>
        </p:spPr>
        <p:txBody>
          <a:bodyPr>
            <a:normAutofit fontScale="90000"/>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611560" y="1052736"/>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直接插入排序</a:t>
            </a:r>
            <a:r>
              <a:rPr lang="zh-CN" altLang="en-US" sz="2400" dirty="0">
                <a:ea typeface="宋体" panose="02010600030101010101" pitchFamily="2" charset="-122"/>
              </a:rPr>
              <a:t>、</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7917" r="5778" b="5260"/>
          <a:stretch>
            <a:fillRect/>
          </a:stretch>
        </p:blipFill>
        <p:spPr bwMode="auto">
          <a:xfrm>
            <a:off x="827584" y="908720"/>
            <a:ext cx="7413122" cy="51660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164288" y="239103"/>
            <a:ext cx="1723998" cy="523220"/>
          </a:xfrm>
        </p:spPr>
        <p:txBody>
          <a:bodyPr/>
          <a:lstStyle/>
          <a:p>
            <a:r>
              <a:rPr lang="zh-CN" altLang="en-US" dirty="0"/>
              <a:t>插入排序</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52" t="6158" r="9645" b="8415"/>
          <a:stretch>
            <a:fillRect/>
          </a:stretch>
        </p:blipFill>
        <p:spPr bwMode="auto">
          <a:xfrm>
            <a:off x="899592" y="913172"/>
            <a:ext cx="7560840" cy="56121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6021288"/>
            <a:ext cx="2088232" cy="461665"/>
          </a:xfrm>
          <a:prstGeom prst="rect">
            <a:avLst/>
          </a:prstGeom>
          <a:noFill/>
        </p:spPr>
        <p:txBody>
          <a:bodyPr wrap="square" rtlCol="0">
            <a:spAutoFit/>
          </a:bodyPr>
          <a:lstStyle/>
          <a:p>
            <a:r>
              <a:rPr lang="en-US" altLang="zh-CN" sz="2400" b="1" dirty="0"/>
              <a:t>InsertSort.java</a:t>
            </a:r>
            <a:endParaRPr lang="zh-CN" altLang="en-US" sz="2400" b="1" dirty="0"/>
          </a:p>
        </p:txBody>
      </p:sp>
      <p:sp>
        <p:nvSpPr>
          <p:cNvPr id="5" name="标题 4"/>
          <p:cNvSpPr>
            <a:spLocks noGrp="1"/>
          </p:cNvSpPr>
          <p:nvPr>
            <p:ph type="title"/>
          </p:nvPr>
        </p:nvSpPr>
        <p:spPr>
          <a:xfrm>
            <a:off x="6156176" y="23660"/>
            <a:ext cx="2732110" cy="954107"/>
          </a:xfrm>
        </p:spPr>
        <p:txBody>
          <a:bodyPr/>
          <a:lstStyle/>
          <a:p>
            <a:r>
              <a:rPr lang="zh-CN" altLang="en-US" dirty="0"/>
              <a:t>直接插入排序</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在最坏的情况下，所有元素的比较次数总和为（</a:t>
            </a:r>
            <a:r>
              <a:rPr lang="en-US" altLang="zh-CN" sz="2400" dirty="0">
                <a:ea typeface="宋体" panose="02010600030101010101" pitchFamily="2" charset="-122"/>
              </a:rPr>
              <a:t>0+1+2+…+n-1</a:t>
            </a:r>
            <a:r>
              <a:rPr lang="zh-CN" altLang="en-US" sz="24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；在其他情况下，也要考虑移动元素的次数，故时间复杂度为</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算法的稳定性：稳定</a:t>
            </a:r>
          </a:p>
        </p:txBody>
      </p:sp>
      <p:pic>
        <p:nvPicPr>
          <p:cNvPr id="83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005064"/>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6"/>
          <p:cNvSpPr>
            <a:spLocks noGrp="1"/>
          </p:cNvSpPr>
          <p:nvPr>
            <p:ph type="title"/>
          </p:nvPr>
        </p:nvSpPr>
        <p:spPr>
          <a:xfrm>
            <a:off x="5076056" y="239103"/>
            <a:ext cx="3812230" cy="523220"/>
          </a:xfrm>
        </p:spPr>
        <p:txBody>
          <a:bodyPr/>
          <a:lstStyle/>
          <a:p>
            <a:r>
              <a:rPr lang="zh-CN" altLang="en-US" dirty="0"/>
              <a:t>直接插入排序效率分析</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940152" y="239103"/>
            <a:ext cx="2948134" cy="523220"/>
          </a:xfrm>
          <a:solidFill>
            <a:srgbClr val="F5F5F5"/>
          </a:solidFill>
        </p:spPr>
        <p:txBody>
          <a:bodyPr>
            <a:normAutofit/>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508314" y="942975"/>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b="1" dirty="0">
                <a:solidFill>
                  <a:srgbClr val="FF0000"/>
                </a:solidFill>
                <a:ea typeface="宋体" panose="02010600030101010101" pitchFamily="2" charset="-122"/>
              </a:rPr>
              <a:t>折半插入排序</a:t>
            </a:r>
            <a:r>
              <a:rPr lang="zh-CN" altLang="zh-CN" sz="2400" dirty="0">
                <a:ea typeface="宋体" panose="02010600030101010101" pitchFamily="2" charset="-122"/>
              </a:rPr>
              <a:t>、</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568" y="980728"/>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a:ea typeface="宋体" panose="02010600030101010101" pitchFamily="2" charset="-122"/>
              </a:rPr>
              <a:t>折半插入排序是对直接插入排序的简单改进。</a:t>
            </a:r>
            <a:endParaRPr lang="en-US" altLang="zh-CN" sz="2400" dirty="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a:ea typeface="宋体" panose="02010600030101010101" pitchFamily="2" charset="-122"/>
              </a:rPr>
              <a:t>此处介绍的折半插入，其实就是通过不断地折半来快速确定第</a:t>
            </a:r>
            <a:r>
              <a:rPr lang="en-US" altLang="zh-CN" sz="2400" dirty="0" err="1">
                <a:ea typeface="宋体" panose="02010600030101010101" pitchFamily="2" charset="-122"/>
              </a:rPr>
              <a:t>i</a:t>
            </a:r>
            <a:r>
              <a:rPr lang="zh-CN" altLang="en-US" sz="2400" dirty="0">
                <a:ea typeface="宋体" panose="02010600030101010101" pitchFamily="2" charset="-122"/>
              </a:rPr>
              <a:t>个元素的插入位置，这实际上是一种查找算法：折半查找。</a:t>
            </a:r>
            <a:r>
              <a:rPr lang="en-US" altLang="zh-CN" sz="2400" dirty="0">
                <a:ea typeface="宋体" panose="02010600030101010101" pitchFamily="2" charset="-122"/>
              </a:rPr>
              <a:t>Java</a:t>
            </a:r>
            <a:r>
              <a:rPr lang="zh-CN" altLang="en-US" sz="2400" dirty="0">
                <a:ea typeface="宋体" panose="02010600030101010101" pitchFamily="2" charset="-122"/>
              </a:rPr>
              <a:t>的</a:t>
            </a:r>
            <a:r>
              <a:rPr lang="en-US" altLang="zh-CN" sz="2400" dirty="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方法，就是折半查找的实现，用于从指定数组中查找指定元素，前提是该数组已经处于有序状态。</a:t>
            </a:r>
            <a:endParaRPr lang="en-US" altLang="zh-CN" sz="2400" dirty="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a:ea typeface="宋体" panose="02010600030101010101" pitchFamily="2" charset="-122"/>
              </a:rPr>
              <a:t>与直接插入排序的效果相同，只是更快了一些，因为折半插入排序可以更快地确定第</a:t>
            </a:r>
            <a:r>
              <a:rPr lang="en-US" altLang="zh-CN" sz="2400" dirty="0" err="1">
                <a:ea typeface="宋体" panose="02010600030101010101" pitchFamily="2" charset="-122"/>
              </a:rPr>
              <a:t>i</a:t>
            </a:r>
            <a:r>
              <a:rPr lang="zh-CN" altLang="en-US" sz="2400" dirty="0">
                <a:ea typeface="宋体" panose="02010600030101010101" pitchFamily="2" charset="-122"/>
              </a:rPr>
              <a:t>个元素的插入位置</a:t>
            </a:r>
          </a:p>
        </p:txBody>
      </p:sp>
      <p:sp>
        <p:nvSpPr>
          <p:cNvPr id="4" name="TextBox 3"/>
          <p:cNvSpPr txBox="1"/>
          <p:nvPr/>
        </p:nvSpPr>
        <p:spPr>
          <a:xfrm>
            <a:off x="5220072" y="5589240"/>
            <a:ext cx="2952328" cy="461665"/>
          </a:xfrm>
          <a:prstGeom prst="rect">
            <a:avLst/>
          </a:prstGeom>
          <a:noFill/>
        </p:spPr>
        <p:txBody>
          <a:bodyPr wrap="square" rtlCol="0">
            <a:spAutoFit/>
          </a:bodyPr>
          <a:lstStyle/>
          <a:p>
            <a:r>
              <a:rPr lang="en-US" altLang="zh-CN" sz="2400" b="1" dirty="0"/>
              <a:t>BinaryInsertSort.java</a:t>
            </a:r>
            <a:endParaRPr lang="zh-CN" altLang="en-US" sz="2400" b="1" dirty="0"/>
          </a:p>
        </p:txBody>
      </p:sp>
      <p:sp>
        <p:nvSpPr>
          <p:cNvPr id="7" name="标题 6"/>
          <p:cNvSpPr>
            <a:spLocks noGrp="1"/>
          </p:cNvSpPr>
          <p:nvPr>
            <p:ph type="title"/>
          </p:nvPr>
        </p:nvSpPr>
        <p:spPr>
          <a:xfrm>
            <a:off x="6300192" y="23660"/>
            <a:ext cx="2588094" cy="954107"/>
          </a:xfrm>
        </p:spPr>
        <p:txBody>
          <a:bodyPr/>
          <a:lstStyle/>
          <a:p>
            <a:r>
              <a:rPr lang="zh-CN" altLang="en-US" dirty="0"/>
              <a:t>折半插入排序</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6084168" y="239103"/>
            <a:ext cx="2804118" cy="523220"/>
          </a:xfrm>
          <a:solidFill>
            <a:srgbClr val="F5F5F5"/>
          </a:solidFill>
        </p:spPr>
        <p:txBody>
          <a:bodyPr>
            <a:normAutofit/>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487875" y="908720"/>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b="1" dirty="0">
                <a:solidFill>
                  <a:srgbClr val="FF0000"/>
                </a:solidFill>
                <a:ea typeface="宋体" panose="02010600030101010101" pitchFamily="2" charset="-122"/>
              </a:rPr>
              <a:t>Shell</a:t>
            </a:r>
            <a:r>
              <a:rPr lang="zh-CN" altLang="zh-CN" sz="2400" b="1" dirty="0">
                <a:solidFill>
                  <a:srgbClr val="FF0000"/>
                </a:solidFill>
                <a:ea typeface="宋体" panose="02010600030101010101" pitchFamily="2" charset="-122"/>
              </a:rPr>
              <a:t>排序</a:t>
            </a:r>
            <a:endParaRPr lang="en-US" altLang="zh-CN" sz="1600" b="1" dirty="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30" t="6803" r="6318" b="15986"/>
          <a:stretch>
            <a:fillRect/>
          </a:stretch>
        </p:blipFill>
        <p:spPr bwMode="auto">
          <a:xfrm>
            <a:off x="755576" y="836712"/>
            <a:ext cx="7920880" cy="513725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zh-CN" altLang="en-US" dirty="0"/>
              <a:t>希尔排序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96752"/>
            <a:ext cx="7920880" cy="5078313"/>
          </a:xfrm>
          <a:prstGeom prst="rect">
            <a:avLst/>
          </a:prstGeom>
        </p:spPr>
        <p:txBody>
          <a:bodyPr wrap="square">
            <a:spAutoFit/>
          </a:bodyPr>
          <a:lstStyle/>
          <a:p>
            <a:pPr marL="342900" indent="-342900">
              <a:buFont typeface="Wingdings" panose="05000000000000000000" pitchFamily="2" charset="2"/>
              <a:buChar char="Ø"/>
            </a:pPr>
            <a:r>
              <a:rPr lang="zh-CN" altLang="en-US" sz="2600" b="1" dirty="0">
                <a:solidFill>
                  <a:srgbClr val="C00000"/>
                </a:solidFill>
                <a:ea typeface="宋体" panose="02010600030101010101" pitchFamily="2" charset="-122"/>
              </a:rPr>
              <a:t>哈夫曼树</a:t>
            </a:r>
            <a:r>
              <a:rPr lang="zh-CN" altLang="en-US" sz="2600" dirty="0">
                <a:ea typeface="宋体" panose="02010600030101010101" pitchFamily="2" charset="-122"/>
              </a:rPr>
              <a:t>，一种带权路径最短的二叉树，在信息检索中很常用。</a:t>
            </a:r>
          </a:p>
          <a:p>
            <a:pPr marL="342900" indent="-342900">
              <a:spcBef>
                <a:spcPts val="1200"/>
              </a:spcBef>
              <a:buFont typeface="Wingdings" panose="05000000000000000000" pitchFamily="2" charset="2"/>
              <a:buChar char="Ø"/>
            </a:pPr>
            <a:r>
              <a:rPr lang="zh-CN" altLang="en-US" sz="2600" b="1" dirty="0">
                <a:solidFill>
                  <a:srgbClr val="C00000"/>
                </a:solidFill>
                <a:ea typeface="宋体" panose="02010600030101010101" pitchFamily="2" charset="-122"/>
              </a:rPr>
              <a:t>哈夫曼编码</a:t>
            </a:r>
            <a:r>
              <a:rPr lang="zh-CN" altLang="en-US" sz="2600" dirty="0">
                <a:ea typeface="宋体" panose="02010600030101010101" pitchFamily="2" charset="-122"/>
              </a:rPr>
              <a:t>，假设需要对一个字符串如“</a:t>
            </a:r>
            <a:r>
              <a:rPr lang="en-US" altLang="zh-CN" sz="2600" dirty="0" err="1">
                <a:ea typeface="宋体" panose="02010600030101010101" pitchFamily="2" charset="-122"/>
              </a:rPr>
              <a:t>abcdabcaba</a:t>
            </a:r>
            <a:r>
              <a:rPr lang="en-US" altLang="zh-CN" sz="2600" dirty="0">
                <a:ea typeface="宋体" panose="02010600030101010101" pitchFamily="2" charset="-122"/>
              </a:rPr>
              <a:t>”</a:t>
            </a:r>
            <a:r>
              <a:rPr lang="zh-CN" altLang="en-US" sz="2600" dirty="0">
                <a:ea typeface="宋体" panose="02010600030101010101" pitchFamily="2" charset="-122"/>
              </a:rPr>
              <a:t>进行编码，将它转换为唯一的二进制码，同时要求转换出来的二进制码的长度最小。我们采用哈夫曼树来解决报文编码问题。</a:t>
            </a:r>
            <a:endParaRPr lang="en-US" altLang="zh-CN" sz="2600" dirty="0">
              <a:ea typeface="宋体" panose="02010600030101010101" pitchFamily="2" charset="-122"/>
            </a:endParaRPr>
          </a:p>
          <a:p>
            <a:pPr marL="342900" indent="-342900">
              <a:spcBef>
                <a:spcPts val="1200"/>
              </a:spcBef>
              <a:buFont typeface="Wingdings" panose="05000000000000000000" pitchFamily="2" charset="2"/>
              <a:buChar char="Ø"/>
            </a:pPr>
            <a:r>
              <a:rPr lang="zh-CN" altLang="en-US" sz="2600" b="1" dirty="0">
                <a:solidFill>
                  <a:srgbClr val="C00000"/>
                </a:solidFill>
                <a:ea typeface="宋体" panose="02010600030101010101" pitchFamily="2" charset="-122"/>
              </a:rPr>
              <a:t>排序二叉树</a:t>
            </a:r>
            <a:r>
              <a:rPr lang="zh-CN" altLang="en-US" sz="2600" dirty="0">
                <a:ea typeface="宋体" panose="02010600030101010101" pitchFamily="2" charset="-122"/>
              </a:rPr>
              <a:t>：一种特殊的二叉树，可以非常方便地对树中的所有节点进行排序和检索。</a:t>
            </a:r>
          </a:p>
          <a:p>
            <a:pPr marL="800100" lvl="1" indent="-342900">
              <a:buFont typeface="Wingdings" panose="05000000000000000000" pitchFamily="2" charset="2"/>
              <a:buChar char="ü"/>
            </a:pPr>
            <a:r>
              <a:rPr lang="zh-CN" altLang="en-US" sz="2400" dirty="0">
                <a:ea typeface="宋体" panose="02010600030101010101" pitchFamily="2" charset="-122"/>
              </a:rPr>
              <a:t>满足一些条件的二叉树，才被称为排序二叉树。比如：若它的左子树不为空，左子树上的所有节点值均小于根节点值；若右子树不为空，右子树上的所有节点值均大于根节点值。</a:t>
            </a:r>
          </a:p>
        </p:txBody>
      </p:sp>
      <p:sp>
        <p:nvSpPr>
          <p:cNvPr id="3" name="标题 2"/>
          <p:cNvSpPr>
            <a:spLocks noGrp="1"/>
          </p:cNvSpPr>
          <p:nvPr>
            <p:ph type="title"/>
          </p:nvPr>
        </p:nvSpPr>
        <p:spPr>
          <a:xfrm>
            <a:off x="8100392" y="239103"/>
            <a:ext cx="787894" cy="523220"/>
          </a:xfrm>
        </p:spPr>
        <p:txBody>
          <a:bodyPr/>
          <a:lstStyle/>
          <a:p>
            <a:r>
              <a:rPr lang="zh-CN" altLang="en-US"/>
              <a:t>树</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6" t="6803" r="8045" b="6803"/>
          <a:stretch>
            <a:fillRect/>
          </a:stretch>
        </p:blipFill>
        <p:spPr bwMode="auto">
          <a:xfrm>
            <a:off x="659734" y="729308"/>
            <a:ext cx="7776864" cy="5580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2200" y="6165304"/>
            <a:ext cx="2232248" cy="461665"/>
          </a:xfrm>
          <a:prstGeom prst="rect">
            <a:avLst/>
          </a:prstGeom>
          <a:noFill/>
        </p:spPr>
        <p:txBody>
          <a:bodyPr wrap="square" rtlCol="0">
            <a:spAutoFit/>
          </a:bodyPr>
          <a:lstStyle/>
          <a:p>
            <a:r>
              <a:rPr lang="en-US" altLang="zh-CN" sz="2400" b="1" dirty="0"/>
              <a:t>ShellSort.java</a:t>
            </a:r>
            <a:endParaRPr lang="zh-CN" altLang="en-US" sz="2400" b="1" dirty="0"/>
          </a:p>
        </p:txBody>
      </p:sp>
      <p:sp>
        <p:nvSpPr>
          <p:cNvPr id="5" name="标题 4"/>
          <p:cNvSpPr>
            <a:spLocks noGrp="1"/>
          </p:cNvSpPr>
          <p:nvPr>
            <p:ph type="title"/>
          </p:nvPr>
        </p:nvSpPr>
        <p:spPr/>
        <p:txBody>
          <a:bodyPr/>
          <a:lstStyle/>
          <a:p>
            <a:r>
              <a:rPr lang="zh-CN" altLang="en-US" dirty="0"/>
              <a:t>希尔排序</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2462213"/>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开销估计在                                       之间</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算法的稳定性：不稳定 </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0418" y="2973437"/>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6"/>
          <p:cNvSpPr>
            <a:spLocks noGrp="1"/>
          </p:cNvSpPr>
          <p:nvPr>
            <p:ph type="title"/>
          </p:nvPr>
        </p:nvSpPr>
        <p:spPr>
          <a:xfrm>
            <a:off x="5580112" y="23660"/>
            <a:ext cx="3308174" cy="954107"/>
          </a:xfrm>
        </p:spPr>
        <p:txBody>
          <a:bodyPr/>
          <a:lstStyle/>
          <a:p>
            <a:r>
              <a:rPr lang="en-US" altLang="zh-CN" dirty="0"/>
              <a:t>Shell</a:t>
            </a:r>
            <a:r>
              <a:rPr lang="zh-CN" altLang="en-US" dirty="0"/>
              <a:t>排序效率分析</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940152" y="239103"/>
            <a:ext cx="2948134" cy="523220"/>
          </a:xfrm>
          <a:solidFill>
            <a:srgbClr val="F5F5F5"/>
          </a:solidFill>
        </p:spPr>
        <p:txBody>
          <a:bodyPr>
            <a:normAutofit/>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487875" y="764704"/>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solidFill>
                  <a:srgbClr val="FF0000"/>
                </a:solidFill>
                <a:ea typeface="宋体" panose="02010600030101010101" pitchFamily="2" charset="-122"/>
              </a:rPr>
              <a:t>归并排序</a:t>
            </a:r>
            <a:endParaRPr lang="en-US" altLang="zh-CN" sz="1600" b="1" dirty="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372200" y="116632"/>
            <a:ext cx="2516086" cy="525020"/>
          </a:xfrm>
        </p:spPr>
        <p:txBody>
          <a:bodyPr/>
          <a:lstStyle/>
          <a:p>
            <a:r>
              <a:rPr lang="zh-CN" altLang="en-US" dirty="0"/>
              <a:t>二路归并排序</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44" y="-29761"/>
            <a:ext cx="9144000" cy="645232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42DF53AE-4425-4BA5-A063-433CC8C20124}"/>
              </a:ext>
            </a:extLst>
          </p:cNvPr>
          <p:cNvSpPr>
            <a:spLocks noGrp="1"/>
          </p:cNvSpPr>
          <p:nvPr>
            <p:ph type="title"/>
          </p:nvPr>
        </p:nvSpPr>
        <p:spPr>
          <a:xfrm>
            <a:off x="6372200" y="116632"/>
            <a:ext cx="2516086" cy="525020"/>
          </a:xfrm>
        </p:spPr>
        <p:txBody>
          <a:bodyPr/>
          <a:lstStyle/>
          <a:p>
            <a:r>
              <a:rPr lang="zh-CN" altLang="en-US" dirty="0"/>
              <a:t>二路归并排序</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46AD0991-9BD2-4CB2-9001-2728A397EDFF}"/>
              </a:ext>
            </a:extLst>
          </p:cNvPr>
          <p:cNvSpPr txBox="1">
            <a:spLocks/>
          </p:cNvSpPr>
          <p:nvPr/>
        </p:nvSpPr>
        <p:spPr>
          <a:xfrm>
            <a:off x="6372200" y="116632"/>
            <a:ext cx="2516086" cy="525020"/>
          </a:xfrm>
          <a:prstGeom prst="rect">
            <a:avLst/>
          </a:prstGeom>
          <a:solidFill>
            <a:srgbClr val="F5F5F5"/>
          </a:solidFill>
        </p:spPr>
        <p:txBody>
          <a:bodyPr vert="horz" lIns="91440" tIns="45720" rIns="91440" bIns="45720" rtlCol="0" anchor="ctr">
            <a:spAutoFit/>
          </a:bodyPr>
          <a:lstStyle>
            <a:lvl1pPr algn="ctr" defTabSz="914400" rtl="0" eaLnBrk="1" latinLnBrk="0" hangingPunct="1">
              <a:spcBef>
                <a:spcPct val="0"/>
              </a:spcBef>
              <a:buNone/>
              <a:defRPr sz="2800" b="1" kern="1200">
                <a:solidFill>
                  <a:srgbClr val="595758"/>
                </a:solidFill>
                <a:latin typeface="微软雅黑" panose="020B0503020204020204" pitchFamily="34" charset="-122"/>
                <a:ea typeface="微软雅黑" panose="020B0503020204020204" pitchFamily="34" charset="-122"/>
                <a:cs typeface="+mj-cs"/>
              </a:defRPr>
            </a:lvl1pPr>
          </a:lstStyle>
          <a:p>
            <a:r>
              <a:rPr lang="zh-CN" altLang="en-US"/>
              <a:t>二路归并排序</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444208" y="167676"/>
            <a:ext cx="2444078" cy="669036"/>
          </a:xfrm>
        </p:spPr>
        <p:txBody>
          <a:bodyPr/>
          <a:lstStyle/>
          <a:p>
            <a:r>
              <a:rPr lang="zh-CN" altLang="en-US" dirty="0"/>
              <a:t>二路归并排序</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228184" y="23661"/>
            <a:ext cx="2660102" cy="669036"/>
          </a:xfrm>
        </p:spPr>
        <p:txBody>
          <a:bodyPr/>
          <a:lstStyle/>
          <a:p>
            <a:r>
              <a:rPr lang="zh-CN" altLang="en-US" dirty="0"/>
              <a:t>二路归并排序</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304386" y="116632"/>
            <a:ext cx="2660102" cy="669036"/>
          </a:xfrm>
        </p:spPr>
        <p:txBody>
          <a:bodyPr/>
          <a:lstStyle/>
          <a:p>
            <a:r>
              <a:rPr lang="zh-CN" altLang="en-US" dirty="0"/>
              <a:t>二路归并排序</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372200" y="239684"/>
            <a:ext cx="2516086" cy="525020"/>
          </a:xfrm>
        </p:spPr>
        <p:txBody>
          <a:bodyPr/>
          <a:lstStyle/>
          <a:p>
            <a:r>
              <a:rPr lang="zh-CN" altLang="en-US" dirty="0"/>
              <a:t>二路归并排序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66843"/>
            <a:ext cx="7920880" cy="5139869"/>
          </a:xfrm>
          <a:prstGeom prst="rect">
            <a:avLst/>
          </a:prstGeom>
        </p:spPr>
        <p:txBody>
          <a:bodyPr wrap="square">
            <a:spAutoFit/>
          </a:bodyPr>
          <a:lstStyle/>
          <a:p>
            <a:pPr marL="342900" indent="-342900">
              <a:buFont typeface="Wingdings" panose="05000000000000000000" pitchFamily="2" charset="2"/>
              <a:buChar char="Ø"/>
            </a:pPr>
            <a:r>
              <a:rPr lang="zh-CN" altLang="en-US" sz="2600" b="1" dirty="0">
                <a:solidFill>
                  <a:srgbClr val="C00000"/>
                </a:solidFill>
                <a:ea typeface="宋体" panose="02010600030101010101" pitchFamily="2" charset="-122"/>
              </a:rPr>
              <a:t>红黑树</a:t>
            </a:r>
            <a:r>
              <a:rPr lang="zh-CN" altLang="en-US" sz="2600" dirty="0">
                <a:ea typeface="宋体" panose="02010600030101010101" pitchFamily="2" charset="-122"/>
              </a:rPr>
              <a:t>：一种更高效的检索二叉树，常用来实现关联数组。在实际编程中都有极为广泛的用途，例如</a:t>
            </a:r>
            <a:r>
              <a:rPr lang="en-US" altLang="zh-CN" sz="2600" dirty="0">
                <a:ea typeface="宋体" panose="02010600030101010101" pitchFamily="2" charset="-122"/>
              </a:rPr>
              <a:t>JDK</a:t>
            </a:r>
            <a:r>
              <a:rPr lang="zh-CN" altLang="en-US" sz="2600" dirty="0">
                <a:ea typeface="宋体" panose="02010600030101010101" pitchFamily="2" charset="-122"/>
              </a:rPr>
              <a:t>提供的集合类</a:t>
            </a:r>
            <a:r>
              <a:rPr lang="en-US" altLang="zh-CN" sz="2600" dirty="0" err="1">
                <a:ea typeface="宋体" panose="02010600030101010101" pitchFamily="2" charset="-122"/>
              </a:rPr>
              <a:t>TreeMap</a:t>
            </a:r>
            <a:r>
              <a:rPr lang="zh-CN" altLang="en-US" sz="2600" dirty="0">
                <a:ea typeface="宋体" panose="02010600030101010101" pitchFamily="2" charset="-122"/>
              </a:rPr>
              <a:t>就是一棵红黑树的实现。</a:t>
            </a:r>
          </a:p>
          <a:p>
            <a:pPr marL="800100" lvl="1" indent="-342900">
              <a:lnSpc>
                <a:spcPts val="3200"/>
              </a:lnSpc>
              <a:spcBef>
                <a:spcPts val="1200"/>
              </a:spcBef>
              <a:buFont typeface="Wingdings" panose="05000000000000000000" pitchFamily="2" charset="2"/>
              <a:buChar char="ü"/>
            </a:pPr>
            <a:r>
              <a:rPr lang="zh-CN" altLang="en-US" sz="2400" dirty="0">
                <a:ea typeface="宋体" panose="02010600030101010101" pitchFamily="2" charset="-122"/>
              </a:rPr>
              <a:t>红黑树在只读操作上，跟普通排序二叉树上的只读操作相同，只是检索性能好。对于删除和插入操作可能导致树不再符合红黑树的特征。（需要进行颜色的调换）</a:t>
            </a:r>
          </a:p>
          <a:p>
            <a:pPr marL="800100" lvl="1" indent="-342900">
              <a:lnSpc>
                <a:spcPts val="3200"/>
              </a:lnSpc>
              <a:buFont typeface="Wingdings" panose="05000000000000000000" pitchFamily="2" charset="2"/>
              <a:buChar char="ü"/>
            </a:pPr>
            <a:r>
              <a:rPr lang="zh-CN" altLang="en-US" sz="2400" dirty="0">
                <a:ea typeface="宋体" panose="02010600030101010101" pitchFamily="2" charset="-122"/>
              </a:rPr>
              <a:t>红黑树的特性：首先满足排序二叉树的特性；每个节点要么红色，要么黑色；根节点是黑色的；所有叶子节点都是</a:t>
            </a:r>
            <a:r>
              <a:rPr lang="en-US" altLang="zh-CN" sz="2400" dirty="0">
                <a:ea typeface="宋体" panose="02010600030101010101" pitchFamily="2" charset="-122"/>
              </a:rPr>
              <a:t>null</a:t>
            </a:r>
            <a:r>
              <a:rPr lang="zh-CN" altLang="en-US" sz="2400" dirty="0">
                <a:ea typeface="宋体" panose="02010600030101010101" pitchFamily="2" charset="-122"/>
              </a:rPr>
              <a:t>且为黑色；红色节点的两个子节点是黑色的；从任一节点到其子树的每个叶子节点的路径都包含相同数量的黑色节点）</a:t>
            </a:r>
          </a:p>
        </p:txBody>
      </p:sp>
      <p:sp>
        <p:nvSpPr>
          <p:cNvPr id="3" name="标题 2"/>
          <p:cNvSpPr>
            <a:spLocks noGrp="1"/>
          </p:cNvSpPr>
          <p:nvPr>
            <p:ph type="title"/>
          </p:nvPr>
        </p:nvSpPr>
        <p:spPr/>
        <p:txBody>
          <a:bodyPr/>
          <a:lstStyle/>
          <a:p>
            <a:r>
              <a:rPr lang="zh-CN" altLang="en-US" dirty="0"/>
              <a:t>树</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372200" y="239103"/>
            <a:ext cx="2516086" cy="523220"/>
          </a:xfrm>
        </p:spPr>
        <p:txBody>
          <a:bodyPr/>
          <a:lstStyle/>
          <a:p>
            <a:r>
              <a:rPr lang="zh-CN" altLang="en-US" dirty="0"/>
              <a:t>二路归并排序</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228184" y="239103"/>
            <a:ext cx="2660102" cy="523220"/>
          </a:xfrm>
        </p:spPr>
        <p:txBody>
          <a:bodyPr/>
          <a:lstStyle/>
          <a:p>
            <a:r>
              <a:rPr lang="zh-CN" altLang="en-US" dirty="0"/>
              <a:t>二路归并排序</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228184" y="239103"/>
            <a:ext cx="2660102" cy="523220"/>
          </a:xfrm>
        </p:spPr>
        <p:txBody>
          <a:bodyPr/>
          <a:lstStyle/>
          <a:p>
            <a:r>
              <a:rPr lang="zh-CN" altLang="en-US" dirty="0"/>
              <a:t>二路归并排序</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228184" y="23661"/>
            <a:ext cx="2660102" cy="669036"/>
          </a:xfrm>
        </p:spPr>
        <p:txBody>
          <a:bodyPr/>
          <a:lstStyle/>
          <a:p>
            <a:r>
              <a:rPr lang="zh-CN" altLang="en-US" dirty="0"/>
              <a:t>二路归并排序</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156176" y="239103"/>
            <a:ext cx="2732110" cy="523220"/>
          </a:xfrm>
        </p:spPr>
        <p:txBody>
          <a:bodyPr/>
          <a:lstStyle/>
          <a:p>
            <a:r>
              <a:rPr lang="zh-CN" altLang="en-US" dirty="0"/>
              <a:t>二路归并排序</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084168" y="239103"/>
            <a:ext cx="2804118" cy="523220"/>
          </a:xfrm>
        </p:spPr>
        <p:txBody>
          <a:bodyPr/>
          <a:lstStyle/>
          <a:p>
            <a:r>
              <a:rPr lang="zh-CN" altLang="en-US" dirty="0"/>
              <a:t>二路归并排序</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444208" y="239103"/>
            <a:ext cx="2444078" cy="523220"/>
          </a:xfrm>
        </p:spPr>
        <p:txBody>
          <a:bodyPr/>
          <a:lstStyle/>
          <a:p>
            <a:r>
              <a:rPr lang="zh-CN" altLang="en-US" dirty="0"/>
              <a:t>二路归并排序</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5536" y="519829"/>
            <a:ext cx="8352928" cy="5992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92280" y="5589240"/>
            <a:ext cx="2448272" cy="461665"/>
          </a:xfrm>
          <a:prstGeom prst="rect">
            <a:avLst/>
          </a:prstGeom>
          <a:noFill/>
        </p:spPr>
        <p:txBody>
          <a:bodyPr wrap="square" rtlCol="0">
            <a:spAutoFit/>
          </a:bodyPr>
          <a:lstStyle/>
          <a:p>
            <a:r>
              <a:rPr lang="en-US" altLang="zh-CN" sz="2400" b="1" dirty="0"/>
              <a:t>MergeSort.java</a:t>
            </a:r>
            <a:endParaRPr lang="zh-CN" altLang="en-US" sz="2400" b="1" dirty="0"/>
          </a:p>
        </p:txBody>
      </p:sp>
      <p:sp>
        <p:nvSpPr>
          <p:cNvPr id="4" name="标题 3"/>
          <p:cNvSpPr>
            <a:spLocks noGrp="1"/>
          </p:cNvSpPr>
          <p:nvPr>
            <p:ph type="title"/>
          </p:nvPr>
        </p:nvSpPr>
        <p:spPr>
          <a:xfrm>
            <a:off x="6448402" y="239103"/>
            <a:ext cx="2588094" cy="523220"/>
          </a:xfrm>
        </p:spPr>
        <p:txBody>
          <a:bodyPr/>
          <a:lstStyle/>
          <a:p>
            <a:r>
              <a:rPr lang="zh-CN" altLang="en-US" dirty="0"/>
              <a:t>二路归并排序</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31000"/>
            <a:ext cx="7560840" cy="3570208"/>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归并算法需要递归地进行分解、合并，每进行一趟归并排序，需要</a:t>
            </a:r>
            <a:r>
              <a:rPr lang="en-US" altLang="zh-CN" sz="2400" dirty="0">
                <a:ea typeface="宋体" panose="02010600030101010101" pitchFamily="2" charset="-122"/>
              </a:rPr>
              <a:t>merge()</a:t>
            </a:r>
            <a:r>
              <a:rPr lang="zh-CN" altLang="en-US" sz="2400" dirty="0">
                <a:ea typeface="宋体" panose="02010600030101010101" pitchFamily="2" charset="-122"/>
              </a:rPr>
              <a:t>方法一次，每次执行</a:t>
            </a:r>
            <a:r>
              <a:rPr lang="en-US" altLang="zh-CN" sz="2400" dirty="0">
                <a:ea typeface="宋体" panose="02010600030101010101" pitchFamily="2" charset="-122"/>
              </a:rPr>
              <a:t>merge()</a:t>
            </a:r>
            <a:r>
              <a:rPr lang="zh-CN" altLang="en-US" sz="2400" dirty="0">
                <a:ea typeface="宋体" panose="02010600030101010101" pitchFamily="2" charset="-122"/>
              </a:rPr>
              <a:t>需要比较</a:t>
            </a:r>
            <a:r>
              <a:rPr lang="en-US" altLang="zh-CN" sz="2400" dirty="0">
                <a:ea typeface="宋体" panose="02010600030101010101" pitchFamily="2" charset="-122"/>
              </a:rPr>
              <a:t>n</a:t>
            </a:r>
            <a:r>
              <a:rPr lang="zh-CN" altLang="en-US" sz="2400" dirty="0">
                <a:ea typeface="宋体" panose="02010600030101010101" pitchFamily="2" charset="-122"/>
              </a:rPr>
              <a:t>次，故复杂度为</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较差，需要一个与原始序列同样大小的辅助序列</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算法的稳定性：稳定</a:t>
            </a:r>
          </a:p>
        </p:txBody>
      </p:sp>
      <p:pic>
        <p:nvPicPr>
          <p:cNvPr id="1034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a:xfrm>
            <a:off x="5653114" y="198970"/>
            <a:ext cx="3244752" cy="597028"/>
          </a:xfrm>
        </p:spPr>
        <p:txBody>
          <a:bodyPr/>
          <a:lstStyle/>
          <a:p>
            <a:r>
              <a:rPr lang="zh-CN" altLang="en-US" dirty="0"/>
              <a:t>归并排序效率分析</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6228184" y="239103"/>
            <a:ext cx="2660102" cy="523220"/>
          </a:xfrm>
          <a:solidFill>
            <a:srgbClr val="F5F5F5"/>
          </a:solidFill>
        </p:spPr>
        <p:txBody>
          <a:bodyPr>
            <a:normAutofit fontScale="90000"/>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489224" y="980728"/>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solidFill>
                  <a:srgbClr val="FF0000"/>
                </a:solidFill>
                <a:ea typeface="宋体" panose="02010600030101010101" pitchFamily="2" charset="-122"/>
              </a:rPr>
              <a:t>桶式排序</a:t>
            </a:r>
            <a:endParaRPr lang="en-US" altLang="zh-CN" sz="2800" b="1" dirty="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u=3751451637,2899856240&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916832"/>
            <a:ext cx="7327294"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884368" y="239103"/>
            <a:ext cx="1003918" cy="523220"/>
          </a:xfrm>
        </p:spPr>
        <p:txBody>
          <a:bodyPr/>
          <a:lstStyle/>
          <a:p>
            <a:r>
              <a:rPr lang="zh-CN" altLang="en-US" dirty="0"/>
              <a:t>树</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待排序列的所有值处于一个可枚举范围内</a:t>
            </a:r>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a:latin typeface="宋体" panose="02010600030101010101" pitchFamily="2" charset="-122"/>
              <a:ea typeface="宋体" panose="02010600030101010101" pitchFamily="2" charset="-122"/>
            </a:endParaRPr>
          </a:p>
        </p:txBody>
      </p:sp>
      <p:sp>
        <p:nvSpPr>
          <p:cNvPr id="6" name="标题 5"/>
          <p:cNvSpPr>
            <a:spLocks noGrp="1"/>
          </p:cNvSpPr>
          <p:nvPr>
            <p:ph type="title"/>
          </p:nvPr>
        </p:nvSpPr>
        <p:spPr>
          <a:xfrm>
            <a:off x="7236296" y="239103"/>
            <a:ext cx="1651990" cy="523220"/>
          </a:xfrm>
        </p:spPr>
        <p:txBody>
          <a:bodyPr/>
          <a:lstStyle/>
          <a:p>
            <a:r>
              <a:rPr lang="zh-CN" altLang="en-US" dirty="0"/>
              <a:t>桶式排序</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372" y="2269105"/>
            <a:ext cx="8535173" cy="317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6036096"/>
            <a:ext cx="2520280" cy="461665"/>
          </a:xfrm>
          <a:prstGeom prst="rect">
            <a:avLst/>
          </a:prstGeom>
          <a:noFill/>
        </p:spPr>
        <p:txBody>
          <a:bodyPr wrap="square" rtlCol="0">
            <a:spAutoFit/>
          </a:bodyPr>
          <a:lstStyle/>
          <a:p>
            <a:r>
              <a:rPr lang="en-US" altLang="zh-CN" sz="2400" b="1" dirty="0"/>
              <a:t>BucketSort.java</a:t>
            </a:r>
            <a:endParaRPr lang="zh-CN" altLang="en-US" sz="2400" b="1" dirty="0"/>
          </a:p>
        </p:txBody>
      </p:sp>
      <p:sp>
        <p:nvSpPr>
          <p:cNvPr id="7" name="标题 6"/>
          <p:cNvSpPr>
            <a:spLocks noGrp="1"/>
          </p:cNvSpPr>
          <p:nvPr>
            <p:ph type="title"/>
          </p:nvPr>
        </p:nvSpPr>
        <p:spPr/>
        <p:txBody>
          <a:bodyPr/>
          <a:lstStyle/>
          <a:p>
            <a:r>
              <a:rPr lang="zh-CN" altLang="en-US" dirty="0"/>
              <a:t>桶式排序</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时间效率极高，只需经过两轮遍历即可</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空间开销较大，需要两个数组来完成</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算法的稳定性：稳定</a:t>
            </a:r>
          </a:p>
        </p:txBody>
      </p:sp>
      <p:sp>
        <p:nvSpPr>
          <p:cNvPr id="6" name="标题 5"/>
          <p:cNvSpPr>
            <a:spLocks noGrp="1"/>
          </p:cNvSpPr>
          <p:nvPr>
            <p:ph type="title"/>
          </p:nvPr>
        </p:nvSpPr>
        <p:spPr>
          <a:xfrm>
            <a:off x="5796136" y="23660"/>
            <a:ext cx="3092150" cy="954107"/>
          </a:xfrm>
        </p:spPr>
        <p:txBody>
          <a:bodyPr/>
          <a:lstStyle/>
          <a:p>
            <a:r>
              <a:rPr lang="zh-CN" altLang="en-US" dirty="0"/>
              <a:t>桶式排序效率分析</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6228184" y="239103"/>
            <a:ext cx="2660102" cy="523220"/>
          </a:xfrm>
          <a:solidFill>
            <a:srgbClr val="F5F5F5"/>
          </a:solidFill>
        </p:spPr>
        <p:txBody>
          <a:bodyPr>
            <a:normAutofit fontScale="90000"/>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487875" y="980728"/>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solidFill>
                  <a:srgbClr val="FF0000"/>
                </a:solidFill>
                <a:ea typeface="宋体" panose="02010600030101010101" pitchFamily="2" charset="-122"/>
              </a:rPr>
              <a:t>基数排序</a:t>
            </a:r>
            <a:endParaRPr lang="en-US" altLang="zh-CN" sz="2800" b="1" dirty="0">
              <a:solidFill>
                <a:srgbClr val="FF0000"/>
              </a:solidFill>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948264" y="260648"/>
            <a:ext cx="1693190" cy="523220"/>
          </a:xfrm>
          <a:solidFill>
            <a:srgbClr val="F5F5F5"/>
          </a:solidFill>
        </p:spPr>
        <p:txBody>
          <a:bodyPr>
            <a:normAutofit/>
          </a:bodyPr>
          <a:lstStyle/>
          <a:p>
            <a:pPr algn="l" eaLnBrk="1" hangingPunct="1"/>
            <a:r>
              <a:rPr lang="zh-CN" altLang="en-US" sz="2800" b="1" dirty="0">
                <a:latin typeface="宋体" panose="02010600030101010101" pitchFamily="2" charset="-122"/>
                <a:ea typeface="宋体" panose="02010600030101010101" pitchFamily="2" charset="-122"/>
                <a:cs typeface="Arial Unicode MS" panose="020B0604020202020204" pitchFamily="34" charset="-122"/>
              </a:rPr>
              <a:t>基数排序</a:t>
            </a:r>
            <a:endPar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sp>
        <p:nvSpPr>
          <p:cNvPr id="4" name="TextBox 3"/>
          <p:cNvSpPr txBox="1"/>
          <p:nvPr/>
        </p:nvSpPr>
        <p:spPr>
          <a:xfrm>
            <a:off x="683568" y="1124744"/>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多关键字排序的思路是将待排数据里的排序关键字拆分成多个排序关键字：第</a:t>
            </a:r>
            <a:r>
              <a:rPr lang="en-US" altLang="zh-CN" sz="2400" dirty="0">
                <a:ea typeface="宋体" panose="02010600030101010101" pitchFamily="2" charset="-122"/>
              </a:rPr>
              <a:t>1</a:t>
            </a:r>
            <a:r>
              <a:rPr lang="zh-CN" altLang="en-US" sz="2400" dirty="0">
                <a:ea typeface="宋体" panose="02010600030101010101" pitchFamily="2" charset="-122"/>
              </a:rPr>
              <a:t>个子关键字、第</a:t>
            </a:r>
            <a:r>
              <a:rPr lang="en-US" altLang="zh-CN" sz="2400" dirty="0">
                <a:ea typeface="宋体" panose="02010600030101010101" pitchFamily="2" charset="-122"/>
              </a:rPr>
              <a:t>2</a:t>
            </a:r>
            <a:r>
              <a:rPr lang="zh-CN" altLang="en-US" sz="2400" dirty="0">
                <a:ea typeface="宋体" panose="02010600030101010101" pitchFamily="2" charset="-122"/>
              </a:rPr>
              <a:t>个子关键字、第</a:t>
            </a:r>
            <a:r>
              <a:rPr lang="en-US" altLang="zh-CN" sz="2400" dirty="0">
                <a:ea typeface="宋体" panose="02010600030101010101" pitchFamily="2" charset="-122"/>
              </a:rPr>
              <a:t>3</a:t>
            </a:r>
            <a:r>
              <a:rPr lang="zh-CN" altLang="en-US" sz="2400" dirty="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a:ea typeface="宋体" panose="02010600030101010101" pitchFamily="2" charset="-122"/>
              </a:rPr>
              <a:t>最高位优先法</a:t>
            </a:r>
            <a:r>
              <a:rPr lang="en-US" altLang="zh-CN" sz="2400" dirty="0">
                <a:ea typeface="宋体" panose="02010600030101010101" pitchFamily="2" charset="-122"/>
              </a:rPr>
              <a:t>MSD</a:t>
            </a:r>
          </a:p>
          <a:p>
            <a:pPr marL="800100" lvl="1" indent="-342900">
              <a:buFont typeface="Wingdings" panose="05000000000000000000" pitchFamily="2" charset="2"/>
              <a:buChar char="Ø"/>
            </a:pPr>
            <a:r>
              <a:rPr lang="zh-CN" altLang="en-US" sz="2400" dirty="0">
                <a:ea typeface="宋体" panose="02010600030101010101" pitchFamily="2" charset="-122"/>
              </a:rPr>
              <a:t>最低位优先法</a:t>
            </a:r>
            <a:r>
              <a:rPr lang="en-US" altLang="zh-CN" sz="2400" dirty="0">
                <a:ea typeface="宋体" panose="02010600030101010101" pitchFamily="2" charset="-122"/>
              </a:rPr>
              <a:t>LSD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309374"/>
            <a:ext cx="8208912" cy="39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60032" y="5964088"/>
            <a:ext cx="3888432" cy="461665"/>
          </a:xfrm>
          <a:prstGeom prst="rect">
            <a:avLst/>
          </a:prstGeom>
          <a:noFill/>
        </p:spPr>
        <p:txBody>
          <a:bodyPr wrap="square" rtlCol="0">
            <a:spAutoFit/>
          </a:bodyPr>
          <a:lstStyle/>
          <a:p>
            <a:r>
              <a:rPr lang="en-US" altLang="zh-CN" sz="2400" b="1" dirty="0"/>
              <a:t>MultiKeyRadixSort.java</a:t>
            </a:r>
            <a:endParaRPr lang="zh-CN" altLang="en-US" sz="2400" b="1" dirty="0"/>
          </a:p>
        </p:txBody>
      </p:sp>
      <p:sp>
        <p:nvSpPr>
          <p:cNvPr id="5" name="标题 4"/>
          <p:cNvSpPr>
            <a:spLocks noGrp="1"/>
          </p:cNvSpPr>
          <p:nvPr>
            <p:ph type="title"/>
          </p:nvPr>
        </p:nvSpPr>
        <p:spPr/>
        <p:txBody>
          <a:bodyPr/>
          <a:lstStyle/>
          <a:p>
            <a:r>
              <a:rPr lang="zh-CN" altLang="en-US" dirty="0"/>
              <a:t>基数排序</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576" y="1340768"/>
            <a:ext cx="7632848" cy="2862322"/>
          </a:xfrm>
          <a:prstGeom prst="rect">
            <a:avLst/>
          </a:prstGeom>
          <a:noFill/>
        </p:spPr>
        <p:txBody>
          <a:bodyPr wrap="square" rtlCol="0">
            <a:spAutoFit/>
          </a:bodyPr>
          <a:lstStyle/>
          <a:p>
            <a:pPr>
              <a:lnSpc>
                <a:spcPct val="150000"/>
              </a:lnSpc>
            </a:pPr>
            <a:r>
              <a:rPr lang="zh-CN" altLang="en-US" sz="2400" dirty="0">
                <a:ea typeface="宋体" panose="02010600030101010101" pitchFamily="2" charset="-122"/>
              </a:rPr>
              <a:t>比较</a:t>
            </a:r>
            <a:r>
              <a:rPr lang="en-US" altLang="zh-CN" sz="2400" dirty="0">
                <a:ea typeface="宋体" panose="02010600030101010101" pitchFamily="2" charset="-122"/>
              </a:rPr>
              <a:t>MSD</a:t>
            </a:r>
            <a:r>
              <a:rPr lang="zh-CN" altLang="en-US" sz="2400" dirty="0">
                <a:ea typeface="宋体" panose="02010600030101010101" pitchFamily="2" charset="-122"/>
              </a:rPr>
              <a:t>法和</a:t>
            </a:r>
            <a:r>
              <a:rPr lang="en-US" altLang="zh-CN" sz="2400" dirty="0">
                <a:ea typeface="宋体" panose="02010600030101010101" pitchFamily="2" charset="-122"/>
              </a:rPr>
              <a:t>LSD</a:t>
            </a:r>
            <a:r>
              <a:rPr lang="zh-CN" altLang="en-US" sz="2400" dirty="0">
                <a:ea typeface="宋体" panose="02010600030101010101" pitchFamily="2" charset="-122"/>
              </a:rPr>
              <a:t>法，一般来讲，</a:t>
            </a:r>
            <a:r>
              <a:rPr lang="en-US" altLang="zh-CN" sz="2400" dirty="0">
                <a:ea typeface="宋体" panose="02010600030101010101" pitchFamily="2" charset="-122"/>
              </a:rPr>
              <a:t>LSD</a:t>
            </a:r>
            <a:r>
              <a:rPr lang="zh-CN" altLang="en-US" sz="2400" dirty="0">
                <a:ea typeface="宋体" panose="02010600030101010101" pitchFamily="2" charset="-122"/>
              </a:rPr>
              <a:t>法要比</a:t>
            </a:r>
            <a:r>
              <a:rPr lang="en-US" altLang="zh-CN" sz="2400" dirty="0">
                <a:ea typeface="宋体" panose="02010600030101010101" pitchFamily="2" charset="-122"/>
              </a:rPr>
              <a:t>MSD</a:t>
            </a:r>
            <a:r>
              <a:rPr lang="zh-CN" altLang="en-US" sz="2400" dirty="0">
                <a:ea typeface="宋体" panose="02010600030101010101" pitchFamily="2" charset="-122"/>
              </a:rPr>
              <a:t>法来得简单，因为</a:t>
            </a:r>
            <a:r>
              <a:rPr lang="en-US" altLang="zh-CN" sz="2400" dirty="0">
                <a:ea typeface="宋体" panose="02010600030101010101" pitchFamily="2" charset="-122"/>
              </a:rPr>
              <a:t>LSD</a:t>
            </a:r>
            <a:r>
              <a:rPr lang="zh-CN" altLang="en-US" sz="2400" dirty="0">
                <a:ea typeface="宋体" panose="02010600030101010101" pitchFamily="2" charset="-122"/>
              </a:rPr>
              <a:t>法是从头到尾进行若干次分配和收集，执行的次数取决于构成关键字值的成分为多少；而</a:t>
            </a:r>
            <a:r>
              <a:rPr lang="en-US" altLang="zh-CN" sz="2400" dirty="0">
                <a:ea typeface="宋体" panose="02010600030101010101" pitchFamily="2" charset="-122"/>
              </a:rPr>
              <a:t>MSD</a:t>
            </a:r>
            <a:r>
              <a:rPr lang="zh-CN" altLang="en-US" sz="2400" dirty="0">
                <a:ea typeface="宋体" panose="02010600030101010101" pitchFamily="2" charset="-122"/>
              </a:rPr>
              <a:t>法则要处理各序列与子序列的独立排序问题，就可能复杂一些。</a:t>
            </a:r>
          </a:p>
        </p:txBody>
      </p:sp>
      <p:sp>
        <p:nvSpPr>
          <p:cNvPr id="6" name="标题 5"/>
          <p:cNvSpPr>
            <a:spLocks noGrp="1"/>
          </p:cNvSpPr>
          <p:nvPr>
            <p:ph type="title"/>
          </p:nvPr>
        </p:nvSpPr>
        <p:spPr>
          <a:xfrm>
            <a:off x="5292080" y="239103"/>
            <a:ext cx="3596206" cy="523220"/>
          </a:xfrm>
        </p:spPr>
        <p:txBody>
          <a:bodyPr/>
          <a:lstStyle/>
          <a:p>
            <a:r>
              <a:rPr lang="en-US" altLang="zh-CN" dirty="0"/>
              <a:t>MSD</a:t>
            </a:r>
            <a:r>
              <a:rPr lang="zh-CN" altLang="en-US" dirty="0"/>
              <a:t>法和</a:t>
            </a:r>
            <a:r>
              <a:rPr lang="en-US" altLang="zh-CN" dirty="0"/>
              <a:t>LSD</a:t>
            </a:r>
            <a:r>
              <a:rPr lang="zh-CN" altLang="en-US" dirty="0"/>
              <a:t>法比较</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908720"/>
            <a:ext cx="8592867"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5940152" y="23660"/>
            <a:ext cx="2948134" cy="954107"/>
          </a:xfrm>
        </p:spPr>
        <p:txBody>
          <a:bodyPr/>
          <a:lstStyle/>
          <a:p>
            <a:r>
              <a:rPr lang="zh-CN" altLang="en-US" dirty="0"/>
              <a:t>排序方法比较</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340768"/>
            <a:ext cx="8424936" cy="4154984"/>
          </a:xfrm>
          <a:prstGeom prst="rect">
            <a:avLst/>
          </a:prstGeom>
          <a:noFill/>
        </p:spPr>
        <p:txBody>
          <a:bodyPr wrap="square" rtlCol="0">
            <a:spAutoFit/>
          </a:bodyPr>
          <a:lstStyle/>
          <a:p>
            <a:r>
              <a:rPr lang="en-US" altLang="zh-CN" sz="2400" dirty="0">
                <a:ea typeface="宋体" panose="02010600030101010101" pitchFamily="2" charset="-122"/>
              </a:rPr>
              <a:t>1.</a:t>
            </a:r>
            <a:r>
              <a:rPr lang="zh-CN" altLang="en-US" sz="2400" b="1" dirty="0">
                <a:solidFill>
                  <a:srgbClr val="0000FF"/>
                </a:solidFill>
                <a:ea typeface="宋体" panose="02010600030101010101" pitchFamily="2" charset="-122"/>
              </a:rPr>
              <a:t>从平均时间而言</a:t>
            </a:r>
            <a:r>
              <a:rPr lang="zh-CN" altLang="en-US" sz="2400" dirty="0">
                <a:ea typeface="宋体" panose="02010600030101010101" pitchFamily="2" charset="-122"/>
              </a:rPr>
              <a:t>：快速排序最佳。但在最坏情况下时间性能不如堆排序和归并排序。</a:t>
            </a:r>
            <a:endParaRPr lang="en-US" altLang="zh-CN" sz="2400" dirty="0">
              <a:ea typeface="宋体" panose="02010600030101010101" pitchFamily="2" charset="-122"/>
            </a:endParaRPr>
          </a:p>
          <a:p>
            <a:r>
              <a:rPr lang="en-US" altLang="zh-CN" sz="2400" dirty="0">
                <a:ea typeface="宋体" panose="02010600030101010101" pitchFamily="2" charset="-122"/>
              </a:rPr>
              <a:t>2.</a:t>
            </a:r>
            <a:r>
              <a:rPr lang="zh-CN" altLang="en-US" sz="2400" b="1" dirty="0">
                <a:solidFill>
                  <a:srgbClr val="0000FF"/>
                </a:solidFill>
                <a:ea typeface="宋体" panose="02010600030101010101" pitchFamily="2" charset="-122"/>
              </a:rPr>
              <a:t>从算法简单性看</a:t>
            </a:r>
            <a:r>
              <a:rPr lang="zh-CN" altLang="en-US" sz="2400" dirty="0">
                <a:ea typeface="宋体" panose="02010600030101010101" pitchFamily="2" charset="-122"/>
              </a:rPr>
              <a:t>：由于直接选择排序、直接插入排序和冒泡排序的算法比较简单，将其认为是简单算法，都包含在上图的“简单排序”中。对于</a:t>
            </a:r>
            <a:r>
              <a:rPr lang="en-US" altLang="zh-CN" sz="2400" dirty="0">
                <a:ea typeface="宋体" panose="02010600030101010101" pitchFamily="2" charset="-122"/>
              </a:rPr>
              <a:t>Shell</a:t>
            </a:r>
            <a:r>
              <a:rPr lang="zh-CN" altLang="en-US" sz="2400" dirty="0">
                <a:ea typeface="宋体" panose="02010600030101010101" pitchFamily="2" charset="-122"/>
              </a:rPr>
              <a:t>排序、堆排序、快速排序和归并排序算法，其算法比较复杂，认为是复杂排序。</a:t>
            </a:r>
            <a:endParaRPr lang="en-US" altLang="zh-CN" sz="2400" dirty="0">
              <a:ea typeface="宋体" panose="02010600030101010101" pitchFamily="2" charset="-122"/>
            </a:endParaRPr>
          </a:p>
          <a:p>
            <a:r>
              <a:rPr lang="en-US" altLang="zh-CN" sz="2400" dirty="0">
                <a:ea typeface="宋体" panose="02010600030101010101" pitchFamily="2" charset="-122"/>
              </a:rPr>
              <a:t>3.</a:t>
            </a:r>
            <a:r>
              <a:rPr lang="zh-CN" altLang="en-US" sz="2400" b="1" dirty="0">
                <a:solidFill>
                  <a:srgbClr val="0000FF"/>
                </a:solidFill>
                <a:ea typeface="宋体" panose="02010600030101010101" pitchFamily="2" charset="-122"/>
              </a:rPr>
              <a:t>从稳定性看</a:t>
            </a:r>
            <a:r>
              <a:rPr lang="zh-CN" altLang="en-US" sz="2400" dirty="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排序和堆排序是不稳定排序</a:t>
            </a:r>
            <a:endParaRPr lang="en-US" altLang="zh-CN" sz="2400" dirty="0">
              <a:ea typeface="宋体" panose="02010600030101010101" pitchFamily="2" charset="-122"/>
            </a:endParaRPr>
          </a:p>
          <a:p>
            <a:r>
              <a:rPr lang="en-US" altLang="zh-CN" sz="2400" dirty="0">
                <a:ea typeface="宋体" panose="02010600030101010101" pitchFamily="2" charset="-122"/>
              </a:rPr>
              <a:t>4.</a:t>
            </a:r>
            <a:r>
              <a:rPr lang="zh-CN" altLang="en-US" sz="2400" b="1" dirty="0">
                <a:solidFill>
                  <a:srgbClr val="0000FF"/>
                </a:solidFill>
                <a:ea typeface="宋体" panose="02010600030101010101" pitchFamily="2" charset="-122"/>
              </a:rPr>
              <a:t>从待排序的记录数</a:t>
            </a:r>
            <a:r>
              <a:rPr lang="en-US" altLang="zh-CN" sz="2400" b="1" dirty="0">
                <a:solidFill>
                  <a:srgbClr val="0000FF"/>
                </a:solidFill>
                <a:ea typeface="宋体" panose="02010600030101010101" pitchFamily="2" charset="-122"/>
              </a:rPr>
              <a:t>n</a:t>
            </a:r>
            <a:r>
              <a:rPr lang="zh-CN" altLang="en-US" sz="2400" b="1" dirty="0">
                <a:solidFill>
                  <a:srgbClr val="0000FF"/>
                </a:solidFill>
                <a:ea typeface="宋体" panose="02010600030101010101" pitchFamily="2" charset="-122"/>
              </a:rPr>
              <a:t>的大小看</a:t>
            </a:r>
            <a:r>
              <a:rPr lang="zh-CN" altLang="en-US" sz="2400" dirty="0">
                <a:ea typeface="宋体" panose="02010600030101010101" pitchFamily="2" charset="-122"/>
              </a:rPr>
              <a:t>，</a:t>
            </a:r>
            <a:r>
              <a:rPr lang="en-US" altLang="zh-CN" sz="2400" dirty="0">
                <a:ea typeface="宋体" panose="02010600030101010101" pitchFamily="2" charset="-122"/>
              </a:rPr>
              <a:t>n</a:t>
            </a:r>
            <a:r>
              <a:rPr lang="zh-CN" altLang="en-US" sz="2400" dirty="0">
                <a:ea typeface="宋体" panose="02010600030101010101" pitchFamily="2" charset="-122"/>
              </a:rPr>
              <a:t>较小时，宜采用简单排序；而</a:t>
            </a:r>
            <a:r>
              <a:rPr lang="en-US" altLang="zh-CN" sz="2400" dirty="0">
                <a:ea typeface="宋体" panose="02010600030101010101" pitchFamily="2" charset="-122"/>
              </a:rPr>
              <a:t>n</a:t>
            </a:r>
            <a:r>
              <a:rPr lang="zh-CN" altLang="en-US" sz="2400" dirty="0">
                <a:ea typeface="宋体" panose="02010600030101010101" pitchFamily="2" charset="-122"/>
              </a:rPr>
              <a:t>较大时宜采用改进排序。</a:t>
            </a:r>
            <a:endParaRPr lang="en-US" altLang="zh-CN" sz="2400" dirty="0">
              <a:ea typeface="宋体" panose="02010600030101010101" pitchFamily="2" charset="-122"/>
            </a:endParaRPr>
          </a:p>
        </p:txBody>
      </p:sp>
      <p:sp>
        <p:nvSpPr>
          <p:cNvPr id="6" name="标题 5"/>
          <p:cNvSpPr>
            <a:spLocks noGrp="1"/>
          </p:cNvSpPr>
          <p:nvPr>
            <p:ph type="title"/>
          </p:nvPr>
        </p:nvSpPr>
        <p:spPr>
          <a:xfrm>
            <a:off x="4283968" y="239103"/>
            <a:ext cx="4604318" cy="523220"/>
          </a:xfrm>
        </p:spPr>
        <p:txBody>
          <a:bodyPr/>
          <a:lstStyle/>
          <a:p>
            <a:r>
              <a:rPr lang="zh-CN" altLang="en-US" dirty="0"/>
              <a:t>各种内部排序方法性能比较</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4543" y="1268760"/>
            <a:ext cx="8568952" cy="4278094"/>
          </a:xfrm>
          <a:prstGeom prst="rect">
            <a:avLst/>
          </a:prstGeom>
          <a:noFill/>
        </p:spPr>
        <p:txBody>
          <a:bodyPr wrap="square" rtlCol="0">
            <a:spAutoFit/>
          </a:bodyPr>
          <a:lstStyle/>
          <a:p>
            <a:r>
              <a:rPr lang="en-US" altLang="zh-CN" sz="2800" dirty="0">
                <a:ea typeface="宋体" panose="02010600030101010101" pitchFamily="2" charset="-122"/>
                <a:cs typeface="Times New Roman" panose="02020603050405020304" pitchFamily="18" charset="0"/>
              </a:rPr>
              <a:t>(1)</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如</a:t>
            </a:r>
            <a:r>
              <a:rPr lang="en-US" altLang="zh-CN" sz="2800" dirty="0">
                <a:ea typeface="宋体" panose="02010600030101010101" pitchFamily="2" charset="-122"/>
                <a:cs typeface="Times New Roman" panose="02020603050405020304" pitchFamily="18" charset="0"/>
              </a:rPr>
              <a:t>n≤50)</a:t>
            </a:r>
            <a:r>
              <a:rPr lang="zh-CN" altLang="zh-CN" sz="2800" dirty="0">
                <a:ea typeface="宋体" panose="02010600030101010101" pitchFamily="2" charset="-122"/>
                <a:cs typeface="Times New Roman" panose="02020603050405020304" pitchFamily="18" charset="0"/>
              </a:rPr>
              <a:t>，可采用</a:t>
            </a:r>
            <a:r>
              <a:rPr lang="zh-CN" altLang="zh-CN" sz="2800" b="1" dirty="0">
                <a:solidFill>
                  <a:srgbClr val="0000FF"/>
                </a:solidFill>
                <a:ea typeface="宋体" panose="02010600030101010101" pitchFamily="2" charset="-122"/>
                <a:cs typeface="Times New Roman" panose="02020603050405020304" pitchFamily="18" charset="0"/>
              </a:rPr>
              <a:t>直接插入</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直接选择排序</a:t>
            </a:r>
            <a:r>
              <a:rPr lang="zh-CN" altLang="zh-CN" sz="2800" dirty="0">
                <a:ea typeface="宋体" panose="02010600030101010101" pitchFamily="2" charset="-122"/>
                <a:cs typeface="Times New Roman" panose="02020603050405020304" pitchFamily="18" charset="0"/>
              </a:rPr>
              <a:t>。</a:t>
            </a:r>
          </a:p>
          <a:p>
            <a:r>
              <a:rPr lang="en-US" altLang="zh-CN" sz="2800" dirty="0">
                <a:ea typeface="宋体" panose="02010600030101010101" pitchFamily="2" charset="-122"/>
                <a:cs typeface="Times New Roman" panose="02020603050405020304" pitchFamily="18" charset="0"/>
              </a:rPr>
              <a:t>     </a:t>
            </a:r>
            <a:r>
              <a:rPr lang="zh-CN" altLang="zh-CN" sz="2800" dirty="0">
                <a:ea typeface="宋体" panose="02010600030101010101" pitchFamily="2" charset="-122"/>
                <a:cs typeface="Times New Roman" panose="02020603050405020304" pitchFamily="18" charset="0"/>
              </a:rPr>
              <a:t>当记录规模较小时，直接插入排序较好；否则因为直接选择移动的记录数少于直接插</a:t>
            </a:r>
            <a:r>
              <a:rPr lang="zh-CN" altLang="en-US" sz="2800" dirty="0">
                <a:ea typeface="宋体" panose="02010600030101010101" pitchFamily="2" charset="-122"/>
                <a:cs typeface="Times New Roman" panose="02020603050405020304" pitchFamily="18" charset="0"/>
              </a:rPr>
              <a:t>入</a:t>
            </a:r>
            <a:r>
              <a:rPr lang="zh-CN" altLang="zh-CN" sz="2800" dirty="0">
                <a:ea typeface="宋体" panose="02010600030101010101" pitchFamily="2" charset="-122"/>
                <a:cs typeface="Times New Roman" panose="02020603050405020304" pitchFamily="18" charset="0"/>
              </a:rPr>
              <a:t>，应选直接选择排序为宜。</a:t>
            </a:r>
            <a:endParaRPr lang="en-US" altLang="zh-CN" sz="2800" dirty="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(2)</a:t>
            </a:r>
            <a:r>
              <a:rPr lang="zh-CN" altLang="zh-CN" sz="2800" dirty="0">
                <a:ea typeface="宋体" panose="02010600030101010101" pitchFamily="2" charset="-122"/>
                <a:cs typeface="Times New Roman" panose="02020603050405020304" pitchFamily="18" charset="0"/>
              </a:rPr>
              <a:t>若文件初始状态基本有序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指正序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，则应选用</a:t>
            </a:r>
            <a:r>
              <a:rPr lang="zh-CN" altLang="zh-CN" sz="2800" b="1" dirty="0">
                <a:solidFill>
                  <a:srgbClr val="0000FF"/>
                </a:solidFill>
                <a:ea typeface="宋体" panose="02010600030101010101" pitchFamily="2" charset="-122"/>
                <a:cs typeface="Times New Roman" panose="02020603050405020304" pitchFamily="18" charset="0"/>
              </a:rPr>
              <a:t>直接插</a:t>
            </a:r>
            <a:r>
              <a:rPr lang="zh-CN" altLang="en-US" sz="2800" b="1" dirty="0">
                <a:solidFill>
                  <a:srgbClr val="0000FF"/>
                </a:solidFill>
                <a:ea typeface="宋体" panose="02010600030101010101" pitchFamily="2" charset="-122"/>
                <a:cs typeface="Times New Roman" panose="02020603050405020304" pitchFamily="18" charset="0"/>
              </a:rPr>
              <a:t>入</a:t>
            </a:r>
            <a:r>
              <a:rPr lang="zh-CN" altLang="zh-CN" sz="2800" dirty="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冒泡</a:t>
            </a:r>
            <a:r>
              <a:rPr lang="zh-CN" altLang="zh-CN" sz="2800" dirty="0">
                <a:ea typeface="宋体" panose="02010600030101010101" pitchFamily="2" charset="-122"/>
                <a:cs typeface="Times New Roman" panose="02020603050405020304" pitchFamily="18" charset="0"/>
              </a:rPr>
              <a:t>或随机的</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ea typeface="宋体" panose="02010600030101010101" pitchFamily="2" charset="-122"/>
                <a:cs typeface="Times New Roman" panose="02020603050405020304" pitchFamily="18" charset="0"/>
              </a:rPr>
              <a:t>为宜；</a:t>
            </a:r>
            <a:endParaRPr lang="en-US" altLang="zh-CN" sz="2800" dirty="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(3)</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较大，则应采用时间复杂度为</a:t>
            </a:r>
            <a:r>
              <a:rPr lang="en-US" altLang="zh-CN" sz="2800" dirty="0">
                <a:ea typeface="宋体" panose="02010600030101010101" pitchFamily="2" charset="-122"/>
                <a:cs typeface="Times New Roman" panose="02020603050405020304" pitchFamily="18" charset="0"/>
              </a:rPr>
              <a:t>O(</a:t>
            </a:r>
            <a:r>
              <a:rPr lang="en-US" altLang="zh-CN" sz="2800" dirty="0" err="1">
                <a:ea typeface="宋体" panose="02010600030101010101" pitchFamily="2" charset="-122"/>
                <a:cs typeface="Times New Roman" panose="02020603050405020304" pitchFamily="18" charset="0"/>
              </a:rPr>
              <a:t>nlgn</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的排序方法：</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堆排序</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归并排序</a:t>
            </a:r>
            <a:r>
              <a:rPr lang="zh-CN" altLang="zh-CN" sz="2800" dirty="0">
                <a:ea typeface="宋体" panose="02010600030101010101" pitchFamily="2" charset="-122"/>
                <a:cs typeface="Times New Roman" panose="02020603050405020304" pitchFamily="18" charset="0"/>
              </a:rPr>
              <a:t>。</a:t>
            </a:r>
          </a:p>
          <a:p>
            <a:endParaRPr lang="zh-CN" altLang="en-US" sz="2800" dirty="0">
              <a:ea typeface="宋体" panose="02010600030101010101" pitchFamily="2" charset="-122"/>
              <a:cs typeface="Times New Roman" panose="02020603050405020304" pitchFamily="18" charset="0"/>
            </a:endParaRPr>
          </a:p>
        </p:txBody>
      </p:sp>
      <p:sp>
        <p:nvSpPr>
          <p:cNvPr id="6" name="标题 5"/>
          <p:cNvSpPr>
            <a:spLocks noGrp="1"/>
          </p:cNvSpPr>
          <p:nvPr>
            <p:ph type="title"/>
          </p:nvPr>
        </p:nvSpPr>
        <p:spPr>
          <a:xfrm>
            <a:off x="6012160" y="239103"/>
            <a:ext cx="2876126" cy="523220"/>
          </a:xfrm>
        </p:spPr>
        <p:txBody>
          <a:bodyPr/>
          <a:lstStyle/>
          <a:p>
            <a:r>
              <a:rPr lang="zh-CN" altLang="en-US" dirty="0"/>
              <a:t>排序方法选择</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931" y="980728"/>
            <a:ext cx="8280920" cy="2236510"/>
          </a:xfrm>
          <a:prstGeom prst="rect">
            <a:avLst/>
          </a:prstGeom>
        </p:spPr>
        <p:txBody>
          <a:bodyPr wrap="square">
            <a:spAutoFit/>
          </a:bodyPr>
          <a:lstStyle/>
          <a:p>
            <a:pPr>
              <a:lnSpc>
                <a:spcPts val="3100"/>
              </a:lnSpc>
            </a:pPr>
            <a:r>
              <a:rPr lang="zh-CN" altLang="en-US" sz="2400" b="1" dirty="0">
                <a:solidFill>
                  <a:srgbClr val="C00000"/>
                </a:solidFill>
                <a:ea typeface="宋体" panose="02010600030101010101" pitchFamily="2" charset="-122"/>
              </a:rPr>
              <a:t>排序：</a:t>
            </a:r>
            <a:r>
              <a:rPr lang="zh-CN" altLang="en-US" sz="2400" dirty="0">
                <a:ea typeface="宋体" panose="02010600030101010101" pitchFamily="2" charset="-122"/>
              </a:rPr>
              <a:t>假设含有</a:t>
            </a:r>
            <a:r>
              <a:rPr lang="en-US" altLang="zh-CN" sz="2400" dirty="0">
                <a:ea typeface="宋体" panose="02010600030101010101" pitchFamily="2" charset="-122"/>
              </a:rPr>
              <a:t>n</a:t>
            </a:r>
            <a:r>
              <a:rPr lang="zh-CN" altLang="en-US" sz="2400" dirty="0">
                <a:ea typeface="宋体" panose="02010600030101010101" pitchFamily="2" charset="-122"/>
              </a:rPr>
              <a:t>个记录的序列为</a:t>
            </a:r>
            <a:r>
              <a:rPr lang="en-US" altLang="zh-CN" sz="2400" dirty="0">
                <a:ea typeface="宋体" panose="02010600030101010101" pitchFamily="2" charset="-122"/>
              </a:rPr>
              <a:t>{R1</a:t>
            </a:r>
            <a:r>
              <a:rPr lang="zh-CN" altLang="en-US" sz="2400" dirty="0">
                <a:ea typeface="宋体" panose="02010600030101010101" pitchFamily="2" charset="-122"/>
              </a:rPr>
              <a:t>，</a:t>
            </a:r>
            <a:r>
              <a:rPr lang="en-US" altLang="zh-CN" sz="2400" dirty="0">
                <a:ea typeface="宋体" panose="02010600030101010101" pitchFamily="2" charset="-122"/>
              </a:rPr>
              <a:t>R2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Rn</a:t>
            </a:r>
            <a:r>
              <a:rPr lang="en-US" altLang="zh-CN" sz="2400" dirty="0">
                <a:ea typeface="宋体" panose="02010600030101010101" pitchFamily="2" charset="-122"/>
              </a:rPr>
              <a:t>},</a:t>
            </a:r>
            <a:r>
              <a:rPr lang="zh-CN" altLang="en-US" sz="2400" dirty="0">
                <a:ea typeface="宋体" panose="02010600030101010101" pitchFamily="2" charset="-122"/>
              </a:rPr>
              <a:t>其相应的关键字序列为</a:t>
            </a:r>
            <a:r>
              <a:rPr lang="en-US" altLang="zh-CN" sz="2400" dirty="0">
                <a:ea typeface="宋体" panose="02010600030101010101" pitchFamily="2" charset="-122"/>
              </a:rPr>
              <a:t>{K1</a:t>
            </a:r>
            <a:r>
              <a:rPr lang="zh-CN" altLang="en-US" sz="2400" dirty="0">
                <a:ea typeface="宋体" panose="02010600030101010101" pitchFamily="2" charset="-122"/>
              </a:rPr>
              <a:t>，</a:t>
            </a:r>
            <a:r>
              <a:rPr lang="en-US" altLang="zh-CN" sz="2400" dirty="0">
                <a:ea typeface="宋体" panose="02010600030101010101" pitchFamily="2" charset="-122"/>
              </a:rPr>
              <a:t>K2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Kn</a:t>
            </a:r>
            <a:r>
              <a:rPr lang="en-US" altLang="zh-CN" sz="2400" dirty="0">
                <a:ea typeface="宋体" panose="02010600030101010101" pitchFamily="2" charset="-122"/>
              </a:rPr>
              <a:t>}</a:t>
            </a:r>
            <a:r>
              <a:rPr lang="zh-CN" altLang="en-US" sz="2400" dirty="0">
                <a:ea typeface="宋体" panose="02010600030101010101" pitchFamily="2" charset="-122"/>
              </a:rPr>
              <a:t>。将这些记录重新排序为</a:t>
            </a:r>
            <a:r>
              <a:rPr lang="en-US" altLang="zh-CN" sz="2400" dirty="0">
                <a:ea typeface="宋体" panose="02010600030101010101" pitchFamily="2" charset="-122"/>
              </a:rPr>
              <a:t>{Ri1,Ri2,...,</a:t>
            </a:r>
            <a:r>
              <a:rPr lang="en-US" altLang="zh-CN" sz="2400" dirty="0" err="1">
                <a:ea typeface="宋体" panose="02010600030101010101" pitchFamily="2" charset="-122"/>
              </a:rPr>
              <a:t>Rin</a:t>
            </a:r>
            <a:r>
              <a:rPr lang="en-US" altLang="zh-CN" sz="2400" dirty="0">
                <a:ea typeface="宋体" panose="02010600030101010101" pitchFamily="2" charset="-122"/>
              </a:rPr>
              <a:t>},</a:t>
            </a:r>
            <a:r>
              <a:rPr lang="zh-CN" altLang="en-US" sz="2400" dirty="0">
                <a:ea typeface="宋体" panose="02010600030101010101" pitchFamily="2" charset="-122"/>
              </a:rPr>
              <a:t>使得相应的关键字值满足条</a:t>
            </a:r>
            <a:r>
              <a:rPr lang="en-US" altLang="zh-CN" sz="2400" dirty="0">
                <a:ea typeface="宋体" panose="02010600030101010101" pitchFamily="2" charset="-122"/>
              </a:rPr>
              <a:t>Ki1&lt;=Ki2&lt;=...&lt;=Kin,</a:t>
            </a:r>
            <a:r>
              <a:rPr lang="zh-CN" altLang="en-US" sz="2400" dirty="0">
                <a:ea typeface="宋体" panose="02010600030101010101" pitchFamily="2" charset="-122"/>
              </a:rPr>
              <a:t>这样的一种操作称为排序。</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通常来说，排序的目的是快速查找。</a:t>
            </a:r>
          </a:p>
        </p:txBody>
      </p:sp>
      <p:sp>
        <p:nvSpPr>
          <p:cNvPr id="4" name="矩形 3"/>
          <p:cNvSpPr/>
          <p:nvPr/>
        </p:nvSpPr>
        <p:spPr>
          <a:xfrm>
            <a:off x="534935" y="4005064"/>
            <a:ext cx="8208912" cy="2015936"/>
          </a:xfrm>
          <a:prstGeom prst="rect">
            <a:avLst/>
          </a:prstGeom>
        </p:spPr>
        <p:txBody>
          <a:bodyPr wrap="square">
            <a:spAutoFit/>
          </a:bodyPr>
          <a:lstStyle/>
          <a:p>
            <a:pPr>
              <a:lnSpc>
                <a:spcPts val="3000"/>
              </a:lnSpc>
            </a:pPr>
            <a:r>
              <a:rPr lang="zh-CN" altLang="en-US" sz="2400" b="1" dirty="0">
                <a:solidFill>
                  <a:srgbClr val="C00000"/>
                </a:solidFill>
                <a:ea typeface="宋体" panose="02010600030101010101" pitchFamily="2" charset="-122"/>
              </a:rPr>
              <a:t>衡量排序算法的优劣：</a:t>
            </a:r>
          </a:p>
          <a:p>
            <a:pPr>
              <a:lnSpc>
                <a:spcPts val="3000"/>
              </a:lnSpc>
            </a:pPr>
            <a:r>
              <a:rPr lang="en-US" altLang="zh-CN" sz="2400" dirty="0">
                <a:solidFill>
                  <a:srgbClr val="0000FF"/>
                </a:solidFill>
                <a:ea typeface="宋体" panose="02010600030101010101" pitchFamily="2" charset="-122"/>
              </a:rPr>
              <a:t>1.</a:t>
            </a:r>
            <a:r>
              <a:rPr lang="zh-CN" altLang="en-US" sz="2400" dirty="0">
                <a:solidFill>
                  <a:srgbClr val="0000FF"/>
                </a:solidFill>
                <a:ea typeface="宋体" panose="02010600030101010101" pitchFamily="2" charset="-122"/>
              </a:rPr>
              <a:t>时间复杂度</a:t>
            </a:r>
            <a:r>
              <a:rPr lang="zh-CN" altLang="en-US" sz="2400" dirty="0">
                <a:ea typeface="宋体" panose="02010600030101010101" pitchFamily="2" charset="-122"/>
              </a:rPr>
              <a:t>：分析关键字的比较次数和记录的移动次数</a:t>
            </a:r>
          </a:p>
          <a:p>
            <a:pPr>
              <a:lnSpc>
                <a:spcPts val="3000"/>
              </a:lnSpc>
            </a:pPr>
            <a:r>
              <a:rPr lang="en-US" altLang="zh-CN" sz="2400" dirty="0">
                <a:solidFill>
                  <a:srgbClr val="0000FF"/>
                </a:solidFill>
                <a:ea typeface="宋体" panose="02010600030101010101" pitchFamily="2" charset="-122"/>
              </a:rPr>
              <a:t>2.</a:t>
            </a:r>
            <a:r>
              <a:rPr lang="zh-CN" altLang="en-US" sz="2400" dirty="0">
                <a:solidFill>
                  <a:srgbClr val="0000FF"/>
                </a:solidFill>
                <a:ea typeface="宋体" panose="02010600030101010101" pitchFamily="2" charset="-122"/>
              </a:rPr>
              <a:t>空间复杂度：</a:t>
            </a:r>
            <a:r>
              <a:rPr lang="zh-CN" altLang="en-US" sz="2400" dirty="0">
                <a:ea typeface="宋体" panose="02010600030101010101" pitchFamily="2" charset="-122"/>
              </a:rPr>
              <a:t>分析排序算法中需要多少辅助内存</a:t>
            </a:r>
          </a:p>
          <a:p>
            <a:pPr>
              <a:lnSpc>
                <a:spcPts val="3000"/>
              </a:lnSpc>
            </a:pPr>
            <a:r>
              <a:rPr lang="en-US" altLang="zh-CN" sz="2400" dirty="0">
                <a:solidFill>
                  <a:srgbClr val="0000FF"/>
                </a:solidFill>
                <a:ea typeface="宋体" panose="02010600030101010101" pitchFamily="2" charset="-122"/>
              </a:rPr>
              <a:t>3.</a:t>
            </a:r>
            <a:r>
              <a:rPr lang="zh-CN" altLang="en-US" sz="2400" dirty="0">
                <a:solidFill>
                  <a:srgbClr val="0000FF"/>
                </a:solidFill>
                <a:ea typeface="宋体" panose="02010600030101010101" pitchFamily="2" charset="-122"/>
              </a:rPr>
              <a:t>稳定性：</a:t>
            </a:r>
            <a:r>
              <a:rPr lang="zh-CN" altLang="en-US" sz="2400" dirty="0">
                <a:ea typeface="宋体" panose="02010600030101010101" pitchFamily="2" charset="-122"/>
              </a:rPr>
              <a:t>若两个记录</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的关键字值相等，但排序后</a:t>
            </a:r>
            <a:r>
              <a:rPr lang="en-US" altLang="zh-CN" sz="2400" dirty="0">
                <a:ea typeface="宋体" panose="02010600030101010101" pitchFamily="2" charset="-122"/>
              </a:rPr>
              <a:t>A</a:t>
            </a:r>
            <a:r>
              <a:rPr lang="zh-CN" altLang="en-US" sz="2400" dirty="0">
                <a:ea typeface="宋体" panose="02010600030101010101" pitchFamily="2" charset="-122"/>
              </a:rPr>
              <a:t>、</a:t>
            </a:r>
            <a:r>
              <a:rPr lang="en-US" altLang="zh-CN" sz="2400" dirty="0">
                <a:ea typeface="宋体" panose="02010600030101010101" pitchFamily="2" charset="-122"/>
              </a:rPr>
              <a:t>B</a:t>
            </a:r>
            <a:r>
              <a:rPr lang="zh-CN" altLang="en-US" sz="2400" dirty="0">
                <a:ea typeface="宋体" panose="02010600030101010101" pitchFamily="2" charset="-122"/>
              </a:rPr>
              <a:t>的先后次序保持不变，则称这种排序算法是稳定的。</a:t>
            </a:r>
          </a:p>
        </p:txBody>
      </p:sp>
      <p:sp>
        <p:nvSpPr>
          <p:cNvPr id="5" name="标题 4"/>
          <p:cNvSpPr>
            <a:spLocks noGrp="1"/>
          </p:cNvSpPr>
          <p:nvPr>
            <p:ph type="title"/>
          </p:nvPr>
        </p:nvSpPr>
        <p:spPr>
          <a:xfrm>
            <a:off x="5940152" y="23660"/>
            <a:ext cx="2948134" cy="954107"/>
          </a:xfrm>
        </p:spPr>
        <p:txBody>
          <a:bodyPr/>
          <a:lstStyle/>
          <a:p>
            <a:r>
              <a:rPr lang="zh-CN" altLang="en-US" dirty="0"/>
              <a:t>数据结构之排序</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solidFill>
            <a:srgbClr val="F5F5F5"/>
          </a:solidFill>
        </p:spPr>
        <p:txBody>
          <a:bodyPr>
            <a:normAutofit/>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数组排序</a:t>
            </a:r>
          </a:p>
        </p:txBody>
      </p:sp>
      <p:sp>
        <p:nvSpPr>
          <p:cNvPr id="82947" name="Rectangle 3"/>
          <p:cNvSpPr>
            <a:spLocks noChangeArrowheads="1"/>
          </p:cNvSpPr>
          <p:nvPr/>
        </p:nvSpPr>
        <p:spPr bwMode="auto">
          <a:xfrm>
            <a:off x="285720" y="1268760"/>
            <a:ext cx="8642350" cy="4862870"/>
          </a:xfrm>
          <a:prstGeom prst="rect">
            <a:avLst/>
          </a:prstGeom>
          <a:noFill/>
          <a:ln w="9525">
            <a:noFill/>
            <a:miter lim="800000"/>
          </a:ln>
        </p:spPr>
        <p:txBody>
          <a:bodyPr>
            <a:spAutoFit/>
          </a:bodyPr>
          <a:lstStyle/>
          <a:p>
            <a:pPr marL="457200" indent="-457200" algn="just">
              <a:buFont typeface="Wingdings" panose="05000000000000000000" pitchFamily="2" charset="2"/>
              <a:buChar char="l"/>
            </a:pPr>
            <a:r>
              <a:rPr lang="en-US" altLang="zh-CN" sz="2800" dirty="0" err="1">
                <a:ea typeface="宋体" panose="02010600030101010101" pitchFamily="2" charset="-122"/>
                <a:cs typeface="Times New Roman" panose="02020603050405020304" pitchFamily="18" charset="0"/>
              </a:rPr>
              <a:t>java.util.Arrays</a:t>
            </a:r>
            <a:r>
              <a:rPr lang="zh-CN" altLang="en-US" sz="2800" dirty="0">
                <a:ea typeface="宋体" panose="02010600030101010101" pitchFamily="2" charset="-122"/>
                <a:cs typeface="Times New Roman" panose="02020603050405020304" pitchFamily="18" charset="0"/>
              </a:rPr>
              <a:t>类的</a:t>
            </a:r>
            <a:r>
              <a:rPr lang="en-US" altLang="zh-CN" sz="2800" dirty="0">
                <a:solidFill>
                  <a:schemeClr val="accent2"/>
                </a:solidFill>
                <a:ea typeface="宋体" panose="02010600030101010101" pitchFamily="2" charset="-122"/>
                <a:cs typeface="Times New Roman" panose="02020603050405020304" pitchFamily="18" charset="0"/>
              </a:rPr>
              <a:t>sort()</a:t>
            </a:r>
            <a:r>
              <a:rPr lang="zh-CN" altLang="en-US" sz="2800" dirty="0">
                <a:ea typeface="宋体" panose="02010600030101010101" pitchFamily="2" charset="-122"/>
                <a:cs typeface="Times New Roman" panose="02020603050405020304" pitchFamily="18" charset="0"/>
              </a:rPr>
              <a:t>方法提供了数组元素排序功能：</a:t>
            </a:r>
          </a:p>
          <a:p>
            <a:pPr marL="457200" indent="-457200" algn="just">
              <a:buFont typeface="Wingdings" panose="05000000000000000000" pitchFamily="2" charset="2"/>
              <a:buNone/>
            </a:pPr>
            <a:endParaRPr lang="zh-CN" altLang="en-US" sz="1600" dirty="0">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import </a:t>
            </a:r>
            <a:r>
              <a:rPr lang="en-US" altLang="zh-CN" sz="2400" dirty="0" err="1">
                <a:solidFill>
                  <a:srgbClr val="C00000"/>
                </a:solidFill>
                <a:ea typeface="宋体" panose="02010600030101010101" pitchFamily="2" charset="-122"/>
                <a:cs typeface="Times New Roman" panose="02020603050405020304" pitchFamily="18" charset="0"/>
              </a:rPr>
              <a:t>java.util</a:t>
            </a:r>
            <a:r>
              <a:rPr lang="en-US" altLang="zh-CN" sz="2400" dirty="0">
                <a:solidFill>
                  <a:srgbClr val="C00000"/>
                </a:solidFill>
                <a:ea typeface="宋体" panose="02010600030101010101" pitchFamily="2" charset="-122"/>
                <a:cs typeface="Times New Roman" panose="02020603050405020304" pitchFamily="18" charset="0"/>
              </a:rPr>
              <a:t>.*;</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public class Sort {</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public static void main(String[] </a:t>
            </a:r>
            <a:r>
              <a:rPr lang="en-US" altLang="zh-CN" sz="2400" dirty="0" err="1">
                <a:solidFill>
                  <a:srgbClr val="C00000"/>
                </a:solidFill>
                <a:ea typeface="宋体" panose="02010600030101010101" pitchFamily="2" charset="-122"/>
                <a:cs typeface="Times New Roman" panose="02020603050405020304" pitchFamily="18" charset="0"/>
              </a:rPr>
              <a:t>args</a:t>
            </a:r>
            <a:r>
              <a:rPr lang="en-US" altLang="zh-CN" sz="2400" dirty="0">
                <a:solidFill>
                  <a:srgbClr val="C00000"/>
                </a:solidFill>
                <a:ea typeface="宋体" panose="02010600030101010101" pitchFamily="2" charset="-122"/>
                <a:cs typeface="Times New Roman" panose="02020603050405020304" pitchFamily="18" charset="0"/>
              </a:rPr>
              <a:t>) {</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int</a:t>
            </a:r>
            <a:r>
              <a:rPr lang="en-US" altLang="zh-CN" sz="2400" dirty="0">
                <a:solidFill>
                  <a:srgbClr val="C00000"/>
                </a:solidFill>
                <a:ea typeface="宋体" panose="02010600030101010101" pitchFamily="2" charset="-122"/>
                <a:cs typeface="Times New Roman" panose="02020603050405020304" pitchFamily="18" charset="0"/>
              </a:rPr>
              <a:t> [] number = {5,900,1,5,77,30,64,700};</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Arrays.sort</a:t>
            </a:r>
            <a:r>
              <a:rPr lang="en-US" altLang="zh-CN" sz="2400" dirty="0">
                <a:solidFill>
                  <a:srgbClr val="C00000"/>
                </a:solidFill>
                <a:ea typeface="宋体" panose="02010600030101010101" pitchFamily="2" charset="-122"/>
                <a:cs typeface="Times New Roman" panose="02020603050405020304" pitchFamily="18" charset="0"/>
              </a:rPr>
              <a:t>(number);</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for(</a:t>
            </a:r>
            <a:r>
              <a:rPr lang="en-US" altLang="zh-CN" sz="2400" dirty="0" err="1">
                <a:solidFill>
                  <a:srgbClr val="C00000"/>
                </a:solidFill>
                <a:ea typeface="宋体" panose="02010600030101010101" pitchFamily="2" charset="-122"/>
                <a:cs typeface="Times New Roman" panose="02020603050405020304" pitchFamily="18" charset="0"/>
              </a:rPr>
              <a:t>int</a:t>
            </a: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 0;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&lt; </a:t>
            </a:r>
            <a:r>
              <a:rPr lang="en-US" altLang="zh-CN" sz="2400" dirty="0" err="1">
                <a:solidFill>
                  <a:srgbClr val="C00000"/>
                </a:solidFill>
                <a:ea typeface="宋体" panose="02010600030101010101" pitchFamily="2" charset="-122"/>
                <a:cs typeface="Times New Roman" panose="02020603050405020304" pitchFamily="18" charset="0"/>
              </a:rPr>
              <a:t>number.length</a:t>
            </a: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System.out.println</a:t>
            </a:r>
            <a:r>
              <a:rPr lang="en-US" altLang="zh-CN" sz="2400" dirty="0">
                <a:solidFill>
                  <a:srgbClr val="C00000"/>
                </a:solidFill>
                <a:ea typeface="宋体" panose="02010600030101010101" pitchFamily="2" charset="-122"/>
                <a:cs typeface="Times New Roman" panose="02020603050405020304" pitchFamily="18" charset="0"/>
              </a:rPr>
              <a:t>(number[</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p>
          <a:p>
            <a:pPr marL="457200" indent="-457200" algn="just"/>
            <a:r>
              <a:rPr lang="en-US" altLang="zh-CN" dirty="0">
                <a:ea typeface="宋体" panose="02010600030101010101" pitchFamily="2" charset="-122"/>
                <a:cs typeface="Times New Roman" panose="02020603050405020304" pitchFamily="18" charset="0"/>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267687"/>
            <a:ext cx="4896544" cy="400110"/>
          </a:xfrm>
          <a:prstGeom prst="rect">
            <a:avLst/>
          </a:prstGeom>
        </p:spPr>
        <p:txBody>
          <a:bodyPr wrap="square">
            <a:spAutoFit/>
          </a:bodyPr>
          <a:lstStyle/>
          <a:p>
            <a:r>
              <a:rPr lang="zh-CN" altLang="en-US" sz="2000" b="1" dirty="0">
                <a:ea typeface="宋体" panose="02010600030101010101" pitchFamily="2" charset="-122"/>
              </a:rPr>
              <a:t>数据结构与算法分析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p>
        </p:txBody>
      </p:sp>
      <p:sp>
        <p:nvSpPr>
          <p:cNvPr id="3" name="矩形 2"/>
          <p:cNvSpPr/>
          <p:nvPr/>
        </p:nvSpPr>
        <p:spPr>
          <a:xfrm>
            <a:off x="323528" y="1641809"/>
            <a:ext cx="4572000" cy="369332"/>
          </a:xfrm>
          <a:prstGeom prst="rect">
            <a:avLst/>
          </a:prstGeom>
        </p:spPr>
        <p:txBody>
          <a:bodyPr>
            <a:spAutoFit/>
          </a:bodyPr>
          <a:lstStyle/>
          <a:p>
            <a:r>
              <a:rPr lang="en-US" altLang="zh-CN" dirty="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2"/>
              </a:rPr>
              <a:t>卡拉罗</a:t>
            </a:r>
            <a:r>
              <a:rPr lang="zh-CN" altLang="en-US" dirty="0">
                <a:ea typeface="宋体" panose="02010600030101010101" pitchFamily="2" charset="-122"/>
              </a:rPr>
              <a:t>（</a:t>
            </a:r>
            <a:r>
              <a:rPr lang="en-US" altLang="zh-CN" dirty="0" err="1">
                <a:ea typeface="宋体" panose="02010600030101010101" pitchFamily="2" charset="-122"/>
                <a:hlinkClick r:id="rId3"/>
              </a:rPr>
              <a:t>Carrano,F.M</a:t>
            </a:r>
            <a:r>
              <a:rPr lang="en-US" altLang="zh-CN" dirty="0">
                <a:ea typeface="宋体" panose="02010600030101010101" pitchFamily="2" charset="-122"/>
                <a:hlinkClick r:id="rId3"/>
              </a:rPr>
              <a:t>.</a:t>
            </a:r>
            <a:r>
              <a:rPr lang="zh-CN" altLang="en-US" dirty="0">
                <a:ea typeface="宋体" panose="02010600030101010101" pitchFamily="2" charset="-122"/>
              </a:rPr>
              <a:t>） 著 </a:t>
            </a:r>
            <a:r>
              <a:rPr lang="zh-CN" altLang="en-US" dirty="0">
                <a:ea typeface="宋体" panose="02010600030101010101" pitchFamily="2" charset="-122"/>
                <a:hlinkClick r:id="rId4"/>
              </a:rPr>
              <a:t>金名</a:t>
            </a:r>
            <a:r>
              <a:rPr lang="zh-CN" altLang="en-US" dirty="0">
                <a:ea typeface="宋体" panose="02010600030101010101" pitchFamily="2" charset="-122"/>
              </a:rPr>
              <a:t>，等 译</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2036453"/>
            <a:ext cx="3312368" cy="47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0192" y="1422123"/>
            <a:ext cx="1723549" cy="400110"/>
          </a:xfrm>
          <a:prstGeom prst="rect">
            <a:avLst/>
          </a:prstGeom>
        </p:spPr>
        <p:txBody>
          <a:bodyPr wrap="none">
            <a:spAutoFit/>
          </a:bodyPr>
          <a:lstStyle/>
          <a:p>
            <a:r>
              <a:rPr lang="zh-CN" altLang="en-US" sz="2000" b="1" dirty="0">
                <a:ea typeface="宋体" panose="02010600030101010101" pitchFamily="2" charset="-122"/>
              </a:rPr>
              <a:t>大话数据结构</a:t>
            </a:r>
          </a:p>
        </p:txBody>
      </p:sp>
      <p:sp>
        <p:nvSpPr>
          <p:cNvPr id="5" name="矩形 4"/>
          <p:cNvSpPr/>
          <p:nvPr/>
        </p:nvSpPr>
        <p:spPr>
          <a:xfrm>
            <a:off x="6290683" y="1851788"/>
            <a:ext cx="2286000" cy="369332"/>
          </a:xfrm>
          <a:prstGeom prst="rect">
            <a:avLst/>
          </a:prstGeom>
        </p:spPr>
        <p:txBody>
          <a:bodyPr wrap="square">
            <a:spAutoFit/>
          </a:bodyPr>
          <a:lstStyle/>
          <a:p>
            <a:r>
              <a:rPr lang="zh-CN" altLang="en-US" dirty="0">
                <a:ea typeface="宋体" panose="02010600030101010101" pitchFamily="2" charset="-122"/>
              </a:rPr>
              <a:t>作 者：</a:t>
            </a:r>
            <a:r>
              <a:rPr lang="zh-CN" altLang="en-US" dirty="0">
                <a:ea typeface="宋体" panose="02010600030101010101" pitchFamily="2" charset="-122"/>
                <a:hlinkClick r:id="rId6"/>
              </a:rPr>
              <a:t>程杰</a:t>
            </a:r>
            <a:r>
              <a:rPr lang="zh-CN" altLang="en-US" dirty="0">
                <a:ea typeface="宋体" panose="02010600030101010101" pitchFamily="2" charset="-122"/>
              </a:rPr>
              <a:t> 著</a:t>
            </a:r>
          </a:p>
        </p:txBody>
      </p:sp>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0072" y="2221120"/>
            <a:ext cx="3220924" cy="451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p:txBody>
          <a:bodyPr/>
          <a:lstStyle/>
          <a:p>
            <a:r>
              <a:rPr lang="zh-CN" altLang="en-US" dirty="0"/>
              <a:t>推荐图书</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616" y="1916832"/>
            <a:ext cx="7056784"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dirty="0">
                <a:ea typeface="宋体" panose="02010600030101010101" pitchFamily="2" charset="-122"/>
              </a:rPr>
              <a:t>摩尔定律</a:t>
            </a:r>
            <a:r>
              <a:rPr lang="en-US" altLang="zh-CN" sz="2800" dirty="0">
                <a:ea typeface="宋体" panose="02010600030101010101" pitchFamily="2" charset="-122"/>
              </a:rPr>
              <a:t>(Moore’s Law)</a:t>
            </a:r>
          </a:p>
          <a:p>
            <a:pPr marL="285750" indent="-285750">
              <a:lnSpc>
                <a:spcPct val="150000"/>
              </a:lnSpc>
              <a:buFont typeface="Wingdings" panose="05000000000000000000" pitchFamily="2" charset="2"/>
              <a:buChar char="Ø"/>
            </a:pPr>
            <a:r>
              <a:rPr lang="zh-CN" altLang="en-US" sz="2800" dirty="0">
                <a:ea typeface="宋体" panose="02010600030101010101" pitchFamily="2" charset="-122"/>
              </a:rPr>
              <a:t>安迪</a:t>
            </a:r>
            <a:r>
              <a:rPr lang="en-US" altLang="zh-CN" sz="2800" dirty="0">
                <a:ea typeface="宋体" panose="02010600030101010101" pitchFamily="2" charset="-122"/>
              </a:rPr>
              <a:t>-</a:t>
            </a:r>
            <a:r>
              <a:rPr lang="zh-CN" altLang="en-US" sz="2800" dirty="0">
                <a:ea typeface="宋体" panose="02010600030101010101" pitchFamily="2" charset="-122"/>
              </a:rPr>
              <a:t>比尔定律</a:t>
            </a:r>
            <a:r>
              <a:rPr lang="en-US" altLang="zh-CN" sz="2800" dirty="0">
                <a:ea typeface="宋体" panose="02010600030101010101" pitchFamily="2" charset="-122"/>
              </a:rPr>
              <a:t>(Andy and Bill’s Law)</a:t>
            </a:r>
          </a:p>
          <a:p>
            <a:pPr marL="285750" indent="-285750">
              <a:lnSpc>
                <a:spcPct val="150000"/>
              </a:lnSpc>
              <a:buFont typeface="Wingdings" panose="05000000000000000000" pitchFamily="2" charset="2"/>
              <a:buChar char="Ø"/>
            </a:pPr>
            <a:r>
              <a:rPr lang="zh-CN" altLang="en-US" sz="2800" dirty="0">
                <a:ea typeface="宋体" panose="02010600030101010101" pitchFamily="2" charset="-122"/>
              </a:rPr>
              <a:t>反摩尔定律</a:t>
            </a:r>
            <a:r>
              <a:rPr lang="en-US" altLang="zh-CN" sz="2800" dirty="0">
                <a:ea typeface="宋体" panose="02010600030101010101" pitchFamily="2" charset="-122"/>
              </a:rPr>
              <a:t>(Reverse Moore’s Law)</a:t>
            </a:r>
            <a:endParaRPr lang="zh-CN" altLang="en-US" sz="2800" dirty="0">
              <a:ea typeface="宋体" panose="02010600030101010101" pitchFamily="2" charset="-122"/>
            </a:endParaRPr>
          </a:p>
        </p:txBody>
      </p:sp>
      <p:sp>
        <p:nvSpPr>
          <p:cNvPr id="6" name="标题 5"/>
          <p:cNvSpPr>
            <a:spLocks noGrp="1"/>
          </p:cNvSpPr>
          <p:nvPr>
            <p:ph type="title"/>
          </p:nvPr>
        </p:nvSpPr>
        <p:spPr>
          <a:xfrm>
            <a:off x="3995936" y="188640"/>
            <a:ext cx="4964358" cy="541229"/>
          </a:xfrm>
        </p:spPr>
        <p:txBody>
          <a:bodyPr/>
          <a:lstStyle/>
          <a:p>
            <a:r>
              <a:rPr lang="en-US" altLang="zh-CN" dirty="0">
                <a:latin typeface="宋体" panose="02010600030101010101" pitchFamily="2" charset="-122"/>
                <a:ea typeface="宋体" panose="02010600030101010101" pitchFamily="2" charset="-122"/>
              </a:rPr>
              <a:t>IT</a:t>
            </a:r>
            <a:r>
              <a:rPr lang="zh-CN" altLang="en-US" dirty="0">
                <a:latin typeface="宋体" panose="02010600030101010101" pitchFamily="2" charset="-122"/>
                <a:ea typeface="宋体" panose="02010600030101010101" pitchFamily="2" charset="-122"/>
              </a:rPr>
              <a:t>定律之计算机行业发展规律</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080" y="1196752"/>
            <a:ext cx="7886352" cy="4001095"/>
          </a:xfrm>
          <a:prstGeom prst="rect">
            <a:avLst/>
          </a:prstGeom>
        </p:spPr>
        <p:txBody>
          <a:bodyPr wrap="square">
            <a:spAutoFit/>
          </a:bodyPr>
          <a:lstStyle/>
          <a:p>
            <a:r>
              <a:rPr lang="zh-CN" altLang="en-US" sz="2800" b="1" dirty="0">
                <a:ea typeface="宋体" panose="02010600030101010101" pitchFamily="2" charset="-122"/>
              </a:rPr>
              <a:t>排序算法分类：</a:t>
            </a:r>
            <a:r>
              <a:rPr lang="zh-CN" altLang="en-US" sz="2800" b="1" dirty="0">
                <a:solidFill>
                  <a:srgbClr val="C00000"/>
                </a:solidFill>
                <a:ea typeface="宋体" panose="02010600030101010101" pitchFamily="2" charset="-122"/>
              </a:rPr>
              <a:t>内部排序</a:t>
            </a:r>
            <a:r>
              <a:rPr lang="zh-CN" altLang="en-US" sz="2800" b="1" dirty="0">
                <a:ea typeface="宋体" panose="02010600030101010101" pitchFamily="2" charset="-122"/>
              </a:rPr>
              <a:t>和</a:t>
            </a:r>
            <a:r>
              <a:rPr lang="zh-CN" altLang="en-US" sz="2800" b="1" dirty="0">
                <a:solidFill>
                  <a:srgbClr val="C00000"/>
                </a:solidFill>
                <a:ea typeface="宋体" panose="02010600030101010101" pitchFamily="2" charset="-122"/>
              </a:rPr>
              <a:t>外部排序</a:t>
            </a:r>
            <a:r>
              <a:rPr lang="zh-CN" altLang="en-US" sz="2800" b="1" dirty="0">
                <a:ea typeface="宋体" panose="02010600030101010101" pitchFamily="2" charset="-122"/>
              </a:rPr>
              <a:t>。</a:t>
            </a:r>
          </a:p>
          <a:p>
            <a:pPr marL="342900" indent="-342900">
              <a:lnSpc>
                <a:spcPct val="150000"/>
              </a:lnSpc>
              <a:spcBef>
                <a:spcPts val="1200"/>
              </a:spcBef>
              <a:buFont typeface="Wingdings" panose="05000000000000000000" pitchFamily="2" charset="2"/>
              <a:buChar char="Ø"/>
            </a:pPr>
            <a:r>
              <a:rPr lang="zh-CN" altLang="en-US" sz="2400" dirty="0">
                <a:solidFill>
                  <a:srgbClr val="C00000"/>
                </a:solidFill>
                <a:ea typeface="宋体" panose="02010600030101010101" pitchFamily="2" charset="-122"/>
              </a:rPr>
              <a:t>内部排序</a:t>
            </a:r>
            <a:r>
              <a:rPr lang="zh-CN" altLang="en-US" sz="2400" dirty="0">
                <a:ea typeface="宋体" panose="02010600030101010101" pitchFamily="2" charset="-122"/>
              </a:rPr>
              <a:t>：整个排序过程不需要借助于外部存储器（如磁盘等），所有排序操作都在内存中完成。</a:t>
            </a:r>
          </a:p>
          <a:p>
            <a:pPr marL="342900" indent="-342900">
              <a:lnSpc>
                <a:spcPct val="150000"/>
              </a:lnSpc>
              <a:buFont typeface="Wingdings" panose="05000000000000000000" pitchFamily="2" charset="2"/>
              <a:buChar char="Ø"/>
            </a:pPr>
            <a:r>
              <a:rPr lang="zh-CN" altLang="en-US" sz="2400" dirty="0">
                <a:solidFill>
                  <a:srgbClr val="C00000"/>
                </a:solidFill>
                <a:ea typeface="宋体" panose="02010600030101010101" pitchFamily="2" charset="-122"/>
              </a:rPr>
              <a:t>外部排序</a:t>
            </a:r>
            <a:r>
              <a:rPr lang="zh-CN" altLang="en-US" sz="2400" dirty="0">
                <a:ea typeface="宋体" panose="02010600030101010101" pitchFamily="2" charset="-122"/>
              </a:rPr>
              <a:t>：参与排序的数据非常多，数据量非常大，计算机无法把整个排序过程放在内存中完成，必须借助于外部存储器（如磁盘）。外部排序最常见的是多路归并排序。可以认为外部排序是由多次内部排序组成。</a:t>
            </a:r>
          </a:p>
        </p:txBody>
      </p:sp>
      <p:sp>
        <p:nvSpPr>
          <p:cNvPr id="2" name="标题 1"/>
          <p:cNvSpPr>
            <a:spLocks noGrp="1"/>
          </p:cNvSpPr>
          <p:nvPr>
            <p:ph type="title"/>
          </p:nvPr>
        </p:nvSpPr>
        <p:spPr>
          <a:xfrm>
            <a:off x="6228184" y="23660"/>
            <a:ext cx="2660102" cy="954107"/>
          </a:xfrm>
        </p:spPr>
        <p:txBody>
          <a:bodyPr/>
          <a:lstStyle/>
          <a:p>
            <a:r>
              <a:rPr lang="zh-CN" altLang="en-US" dirty="0"/>
              <a:t>排序算法分类</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552" y="908720"/>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
        <p:nvSpPr>
          <p:cNvPr id="2" name="标题 1"/>
          <p:cNvSpPr>
            <a:spLocks noGrp="1"/>
          </p:cNvSpPr>
          <p:nvPr>
            <p:ph type="title"/>
          </p:nvPr>
        </p:nvSpPr>
        <p:spPr>
          <a:xfrm>
            <a:off x="6156176" y="23660"/>
            <a:ext cx="2732110" cy="954107"/>
          </a:xfrm>
        </p:spPr>
        <p:txBody>
          <a:bodyPr/>
          <a:lstStyle/>
          <a:p>
            <a:r>
              <a:rPr lang="zh-CN" altLang="en-US" dirty="0"/>
              <a:t>常用内部排序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552" y="908720"/>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直接选择排序</a:t>
            </a:r>
            <a:r>
              <a:rPr lang="zh-CN" altLang="en-US" sz="2400" dirty="0">
                <a:ea typeface="宋体" panose="02010600030101010101" pitchFamily="2" charset="-122"/>
              </a:rPr>
              <a:t>、堆排序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
        <p:nvSpPr>
          <p:cNvPr id="2" name="标题 1"/>
          <p:cNvSpPr>
            <a:spLocks noGrp="1"/>
          </p:cNvSpPr>
          <p:nvPr>
            <p:ph type="title"/>
          </p:nvPr>
        </p:nvSpPr>
        <p:spPr>
          <a:xfrm>
            <a:off x="6372200" y="23660"/>
            <a:ext cx="2516086" cy="954107"/>
          </a:xfrm>
        </p:spPr>
        <p:txBody>
          <a:bodyPr/>
          <a:lstStyle/>
          <a:p>
            <a:r>
              <a:rPr lang="zh-CN" altLang="en-US" dirty="0"/>
              <a:t>常用内部排序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576" y="1988840"/>
            <a:ext cx="7848872" cy="2308324"/>
          </a:xfrm>
          <a:prstGeom prst="rect">
            <a:avLst/>
          </a:prstGeom>
          <a:noFill/>
        </p:spPr>
        <p:txBody>
          <a:bodyPr wrap="square" rtlCol="0">
            <a:spAutoFit/>
          </a:bodyPr>
          <a:lstStyle/>
          <a:p>
            <a:r>
              <a:rPr lang="zh-CN" altLang="en-US" sz="2400" b="1" dirty="0">
                <a:solidFill>
                  <a:srgbClr val="C00000"/>
                </a:solidFill>
                <a:latin typeface="宋体" panose="02010600030101010101" pitchFamily="2" charset="-122"/>
                <a:ea typeface="宋体" panose="02010600030101010101" pitchFamily="2" charset="-122"/>
              </a:rPr>
              <a:t>基本原理</a:t>
            </a:r>
            <a:r>
              <a:rPr lang="zh-CN" altLang="en-US" sz="2400" dirty="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sz="2400" dirty="0">
              <a:latin typeface="宋体" panose="02010600030101010101" pitchFamily="2" charset="-122"/>
              <a:ea typeface="宋体" panose="02010600030101010101" pitchFamily="2" charset="-122"/>
            </a:endParaRPr>
          </a:p>
        </p:txBody>
      </p:sp>
      <p:sp>
        <p:nvSpPr>
          <p:cNvPr id="4" name="标题 3"/>
          <p:cNvSpPr>
            <a:spLocks noGrp="1"/>
          </p:cNvSpPr>
          <p:nvPr>
            <p:ph type="title"/>
          </p:nvPr>
        </p:nvSpPr>
        <p:spPr/>
        <p:txBody>
          <a:bodyPr/>
          <a:lstStyle/>
          <a:p>
            <a:r>
              <a:rPr lang="zh-CN" altLang="en-US" dirty="0"/>
              <a:t>选择排序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844824"/>
            <a:ext cx="626469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40" y="1052736"/>
            <a:ext cx="5760640" cy="523220"/>
          </a:xfrm>
          <a:prstGeom prst="rect">
            <a:avLst/>
          </a:prstGeom>
          <a:noFill/>
        </p:spPr>
        <p:txBody>
          <a:bodyPr wrap="square" rtlCol="0">
            <a:spAutoFit/>
          </a:bodyPr>
          <a:lstStyle/>
          <a:p>
            <a:r>
              <a:rPr lang="zh-CN" altLang="en-US" sz="2800" b="1" dirty="0">
                <a:solidFill>
                  <a:srgbClr val="FF0000"/>
                </a:solidFill>
                <a:latin typeface="宋体" panose="02010600030101010101" pitchFamily="2" charset="-122"/>
                <a:ea typeface="宋体" panose="02010600030101010101" pitchFamily="2" charset="-122"/>
              </a:rPr>
              <a:t>直接选择排序的基本过程为：</a:t>
            </a:r>
          </a:p>
        </p:txBody>
      </p:sp>
      <p:sp>
        <p:nvSpPr>
          <p:cNvPr id="4" name="标题 3"/>
          <p:cNvSpPr>
            <a:spLocks noGrp="1"/>
          </p:cNvSpPr>
          <p:nvPr>
            <p:ph type="title"/>
          </p:nvPr>
        </p:nvSpPr>
        <p:spPr>
          <a:xfrm>
            <a:off x="5868144" y="23660"/>
            <a:ext cx="3020142" cy="954107"/>
          </a:xfrm>
        </p:spPr>
        <p:txBody>
          <a:bodyPr/>
          <a:lstStyle/>
          <a:p>
            <a:r>
              <a:rPr lang="zh-CN" altLang="en-US" dirty="0"/>
              <a:t>直接选择排序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courses\图片资料\pic\2c24b65cc8d79a2b45cc3697d1_56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29" t="4121" b="10131"/>
          <a:stretch>
            <a:fillRect/>
          </a:stretch>
        </p:blipFill>
        <p:spPr bwMode="auto">
          <a:xfrm>
            <a:off x="5689258" y="3540834"/>
            <a:ext cx="3347238" cy="2984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9552" y="836712"/>
            <a:ext cx="7560840" cy="2739211"/>
          </a:xfrm>
          <a:prstGeom prst="rect">
            <a:avLst/>
          </a:prstGeom>
          <a:noFill/>
        </p:spPr>
        <p:txBody>
          <a:bodyPr wrap="square" rtlCol="0">
            <a:spAutoFit/>
          </a:bodyPr>
          <a:lstStyle>
            <a:defPPr>
              <a:defRPr lang="zh-CN"/>
            </a:defPPr>
            <a:lvl1pPr>
              <a:defRPr sz="9600" b="1">
                <a:solidFill>
                  <a:srgbClr val="FF0000"/>
                </a:solidFill>
                <a:latin typeface="+mn-ea"/>
                <a:cs typeface="Arial Unicode MS" panose="020B0604020202020204" pitchFamily="34" charset="-122"/>
              </a:defRPr>
            </a:lvl1pPr>
            <a:lvl2pPr marL="0" lvl="1">
              <a:defRPr sz="2800">
                <a:ea typeface="宋体" panose="02010600030101010101" pitchFamily="2" charset="-122"/>
              </a:defRPr>
            </a:lvl2pPr>
          </a:lstStyle>
          <a:p>
            <a:r>
              <a:rPr lang="en-US" altLang="zh-CN" dirty="0"/>
              <a:t>I ? T?</a:t>
            </a:r>
          </a:p>
          <a:p>
            <a:pPr lvl="1"/>
            <a:endParaRPr lang="en-US" altLang="zh-CN" sz="1600" b="1" dirty="0">
              <a:solidFill>
                <a:srgbClr val="FF0000"/>
              </a:solidFill>
              <a:latin typeface="+mn-ea"/>
              <a:ea typeface="+mn-ea"/>
              <a:cs typeface="Arial Unicode MS" panose="020B0604020202020204" pitchFamily="34" charset="-122"/>
            </a:endParaRPr>
          </a:p>
          <a:p>
            <a:pPr lvl="1"/>
            <a:r>
              <a:rPr lang="zh-CN" altLang="en-US"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数据结构</a:t>
            </a:r>
            <a:r>
              <a:rPr lang="en-US" altLang="zh-CN"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程序</a:t>
            </a:r>
          </a:p>
        </p:txBody>
      </p:sp>
      <p:sp>
        <p:nvSpPr>
          <p:cNvPr id="2" name="标题 1"/>
          <p:cNvSpPr>
            <a:spLocks noGrp="1"/>
          </p:cNvSpPr>
          <p:nvPr>
            <p:ph type="title"/>
          </p:nvPr>
        </p:nvSpPr>
        <p:spPr>
          <a:xfrm>
            <a:off x="7596336" y="239103"/>
            <a:ext cx="1291950" cy="523220"/>
          </a:xfrm>
        </p:spPr>
        <p:txBody>
          <a:bodyPr/>
          <a:lstStyle/>
          <a:p>
            <a:r>
              <a:rPr lang="zh-CN" altLang="en-US" dirty="0"/>
              <a:t>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764704"/>
            <a:ext cx="7560840" cy="54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23928" y="6078123"/>
            <a:ext cx="2376264" cy="461665"/>
          </a:xfrm>
          <a:prstGeom prst="rect">
            <a:avLst/>
          </a:prstGeom>
          <a:noFill/>
        </p:spPr>
        <p:txBody>
          <a:bodyPr wrap="square" rtlCol="0">
            <a:spAutoFit/>
          </a:bodyPr>
          <a:lstStyle/>
          <a:p>
            <a:r>
              <a:rPr lang="en-US" altLang="zh-CN" sz="2400" b="1" dirty="0"/>
              <a:t>SelectSort.java</a:t>
            </a:r>
            <a:endParaRPr lang="zh-CN" altLang="en-US" sz="2400" b="1" dirty="0"/>
          </a:p>
        </p:txBody>
      </p:sp>
      <p:sp>
        <p:nvSpPr>
          <p:cNvPr id="5" name="TextBox 4"/>
          <p:cNvSpPr txBox="1"/>
          <p:nvPr/>
        </p:nvSpPr>
        <p:spPr>
          <a:xfrm>
            <a:off x="6329949" y="6081644"/>
            <a:ext cx="2376264" cy="461665"/>
          </a:xfrm>
          <a:prstGeom prst="rect">
            <a:avLst/>
          </a:prstGeom>
          <a:noFill/>
        </p:spPr>
        <p:txBody>
          <a:bodyPr wrap="square" rtlCol="0">
            <a:spAutoFit/>
          </a:bodyPr>
          <a:lstStyle/>
          <a:p>
            <a:r>
              <a:rPr lang="en-US" altLang="zh-CN" sz="2400" b="1" dirty="0"/>
              <a:t>SelectSort2.java</a:t>
            </a:r>
            <a:endParaRPr lang="zh-CN" altLang="en-US" sz="2400" b="1" dirty="0"/>
          </a:p>
        </p:txBody>
      </p:sp>
      <p:sp>
        <p:nvSpPr>
          <p:cNvPr id="2" name="标题 1"/>
          <p:cNvSpPr>
            <a:spLocks noGrp="1"/>
          </p:cNvSpPr>
          <p:nvPr>
            <p:ph type="title"/>
          </p:nvPr>
        </p:nvSpPr>
        <p:spPr>
          <a:xfrm>
            <a:off x="6300192" y="23660"/>
            <a:ext cx="2588094" cy="954107"/>
          </a:xfrm>
        </p:spPr>
        <p:txBody>
          <a:bodyPr/>
          <a:lstStyle/>
          <a:p>
            <a:r>
              <a:rPr lang="zh-CN" altLang="en-US" dirty="0"/>
              <a:t>直接选择排序</a:t>
            </a:r>
            <a:r>
              <a:rPr lang="en-US" altLang="zh-CN" dirty="0"/>
              <a:t> </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268760"/>
            <a:ext cx="7560840" cy="3724096"/>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无论初始状态如何，在第</a:t>
            </a:r>
            <a:r>
              <a:rPr lang="en-US" altLang="zh-CN" sz="2400" dirty="0" err="1">
                <a:ea typeface="宋体" panose="02010600030101010101" pitchFamily="2" charset="-122"/>
              </a:rPr>
              <a:t>i</a:t>
            </a:r>
            <a:r>
              <a:rPr lang="zh-CN" altLang="en-US" sz="2400" dirty="0">
                <a:ea typeface="宋体" panose="02010600030101010101" pitchFamily="2" charset="-122"/>
              </a:rPr>
              <a:t>趟排序中选择最小关键码的元素，需做</a:t>
            </a:r>
            <a:r>
              <a:rPr lang="en-US" altLang="zh-CN" sz="2400" dirty="0">
                <a:ea typeface="宋体" panose="02010600030101010101" pitchFamily="2" charset="-122"/>
              </a:rPr>
              <a:t>n-</a:t>
            </a:r>
            <a:r>
              <a:rPr lang="en-US" altLang="zh-CN" sz="2400" dirty="0" err="1">
                <a:ea typeface="宋体" panose="02010600030101010101" pitchFamily="2" charset="-122"/>
              </a:rPr>
              <a:t>i</a:t>
            </a:r>
            <a:r>
              <a:rPr lang="zh-CN" altLang="en-US" sz="2400" dirty="0">
                <a:ea typeface="宋体" panose="02010600030101010101" pitchFamily="2" charset="-122"/>
              </a:rPr>
              <a:t>次比较，因此总的比较次数为：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算法的稳定性：不稳定</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6075" y="2350325"/>
            <a:ext cx="38481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540" y="3735313"/>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title"/>
          </p:nvPr>
        </p:nvSpPr>
        <p:spPr>
          <a:xfrm>
            <a:off x="5101900" y="239103"/>
            <a:ext cx="3786386" cy="523220"/>
          </a:xfrm>
        </p:spPr>
        <p:txBody>
          <a:bodyPr/>
          <a:lstStyle/>
          <a:p>
            <a:r>
              <a:rPr lang="zh-CN" altLang="en-US" dirty="0"/>
              <a:t>直接选择排序效率分析</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552" y="83671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a:t>
            </a:r>
            <a:r>
              <a:rPr lang="zh-CN" altLang="en-US" sz="2400" b="1" dirty="0">
                <a:solidFill>
                  <a:srgbClr val="FF0000"/>
                </a:solidFill>
                <a:ea typeface="宋体" panose="02010600030101010101" pitchFamily="2" charset="-122"/>
              </a:rPr>
              <a:t>堆排序</a:t>
            </a:r>
            <a:endParaRPr lang="en-US" altLang="zh-CN" sz="2800" b="1" dirty="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
        <p:nvSpPr>
          <p:cNvPr id="2" name="标题 1"/>
          <p:cNvSpPr>
            <a:spLocks noGrp="1"/>
          </p:cNvSpPr>
          <p:nvPr>
            <p:ph type="title"/>
          </p:nvPr>
        </p:nvSpPr>
        <p:spPr>
          <a:xfrm>
            <a:off x="6444208" y="239103"/>
            <a:ext cx="2444078" cy="523220"/>
          </a:xfrm>
        </p:spPr>
        <p:txBody>
          <a:bodyPr/>
          <a:lstStyle/>
          <a:p>
            <a:r>
              <a:rPr lang="zh-CN" altLang="en-US" dirty="0"/>
              <a:t>常用内部排序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hkstart\Desktop\QQ截图2013112701073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052736"/>
            <a:ext cx="6984776" cy="467268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a:xfrm>
            <a:off x="7308304" y="239103"/>
            <a:ext cx="1579982" cy="523220"/>
          </a:xfrm>
        </p:spPr>
        <p:txBody>
          <a:bodyPr/>
          <a:lstStyle/>
          <a:p>
            <a:r>
              <a:rPr lang="zh-CN" altLang="en-US" dirty="0"/>
              <a:t>堆排序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C6P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772816"/>
            <a:ext cx="7920880" cy="316835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hkstart\Desktop\QQ截图201311270110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199478"/>
            <a:ext cx="6552728" cy="5253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524328" y="239103"/>
            <a:ext cx="1363958"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 y="116632"/>
            <a:ext cx="9144000" cy="645333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08304" y="116632"/>
            <a:ext cx="1579982" cy="523220"/>
          </a:xfrm>
        </p:spPr>
        <p:txBody>
          <a:bodyPr/>
          <a:lstStyle/>
          <a:p>
            <a:r>
              <a:rPr lang="zh-CN" altLang="en-US"/>
              <a:t>堆排序</a:t>
            </a:r>
            <a:r>
              <a:rPr lang="en-US" altLang="zh-CN"/>
              <a:t> </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堆排序</a:t>
            </a:r>
            <a:r>
              <a:rPr lang="en-US" altLang="zh-CN" dirty="0"/>
              <a:t> </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1196752"/>
            <a:ext cx="8064896" cy="4285789"/>
          </a:xfrm>
          <a:prstGeom prst="rect">
            <a:avLst/>
          </a:prstGeom>
        </p:spPr>
        <p:txBody>
          <a:bodyPr wrap="square">
            <a:spAutoFit/>
          </a:bodyPr>
          <a:lstStyle/>
          <a:p>
            <a:pPr indent="539750">
              <a:lnSpc>
                <a:spcPts val="3500"/>
              </a:lnSpc>
            </a:pPr>
            <a:r>
              <a:rPr lang="zh-CN" altLang="en-US" sz="2400" b="1" dirty="0">
                <a:solidFill>
                  <a:srgbClr val="FF0000"/>
                </a:solidFill>
                <a:ea typeface="宋体" panose="02010600030101010101" pitchFamily="2" charset="-122"/>
              </a:rPr>
              <a:t>编程的本质</a:t>
            </a:r>
            <a:r>
              <a:rPr lang="zh-CN" altLang="en-US" sz="2400" dirty="0">
                <a:ea typeface="宋体" panose="02010600030101010101" pitchFamily="2" charset="-122"/>
              </a:rPr>
              <a:t>就是对数据（信息以数据的形式而存在）的处理，实际编程中不得不处理大量数据，因此实际动手编程之前必须先分析处理这些数据，处理数据之间存在的关系。</a:t>
            </a:r>
          </a:p>
          <a:p>
            <a:pPr indent="539750">
              <a:lnSpc>
                <a:spcPts val="3500"/>
              </a:lnSpc>
              <a:spcBef>
                <a:spcPts val="1200"/>
              </a:spcBef>
            </a:pPr>
            <a:r>
              <a:rPr lang="zh-CN" altLang="en-US" sz="2400" dirty="0">
                <a:ea typeface="宋体" panose="02010600030101010101" pitchFamily="2" charset="-122"/>
              </a:rPr>
              <a:t>现实的数据元素之间有着纷繁复杂的逻辑关系，需要采用合适的物理结构来存储这些数据，并以此为基础对这些数据进行相应的操作。同时，还要分析这些数据结构在时间、空间上的开销的优劣。</a:t>
            </a:r>
            <a:r>
              <a:rPr lang="zh-CN" altLang="en-US" sz="2400" dirty="0">
                <a:solidFill>
                  <a:srgbClr val="FF0000"/>
                </a:solidFill>
                <a:ea typeface="宋体" panose="02010600030101010101" pitchFamily="2" charset="-122"/>
              </a:rPr>
              <a:t>这种专门研究应用程序中数据之间逻辑关系、存储方式及其操作的学问就是</a:t>
            </a:r>
            <a:r>
              <a:rPr lang="zh-CN" altLang="en-US" sz="2400" b="1" dirty="0">
                <a:solidFill>
                  <a:srgbClr val="FF0000"/>
                </a:solidFill>
                <a:ea typeface="宋体" panose="02010600030101010101" pitchFamily="2" charset="-122"/>
              </a:rPr>
              <a:t>数据结构</a:t>
            </a:r>
            <a:r>
              <a:rPr lang="zh-CN" altLang="en-US" sz="2400" dirty="0">
                <a:ea typeface="宋体" panose="02010600030101010101" pitchFamily="2" charset="-122"/>
              </a:rPr>
              <a:t>。</a:t>
            </a:r>
          </a:p>
        </p:txBody>
      </p:sp>
      <p:sp>
        <p:nvSpPr>
          <p:cNvPr id="4" name="标题 3"/>
          <p:cNvSpPr>
            <a:spLocks noGrp="1"/>
          </p:cNvSpPr>
          <p:nvPr>
            <p:ph type="title"/>
          </p:nvPr>
        </p:nvSpPr>
        <p:spPr/>
        <p:txBody>
          <a:bodyPr/>
          <a:lstStyle/>
          <a:p>
            <a:r>
              <a:rPr lang="zh-CN" altLang="en-US" dirty="0"/>
              <a:t>数据结构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524328" y="239103"/>
            <a:ext cx="1363958"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452320" y="239103"/>
            <a:ext cx="1435966"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08304" y="239103"/>
            <a:ext cx="1579982"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08304" y="239103"/>
            <a:ext cx="1579982"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524328" y="239103"/>
            <a:ext cx="1363958"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452320" y="239103"/>
            <a:ext cx="1435966"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堆排序</a:t>
            </a:r>
            <a:r>
              <a:rPr lang="en-US" altLang="zh-CN" dirty="0"/>
              <a:t> </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892282"/>
            <a:ext cx="7560840" cy="5216813"/>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600" b="1" dirty="0">
                <a:ea typeface="宋体" panose="02010600030101010101" pitchFamily="2" charset="-122"/>
              </a:rPr>
              <a:t>Data-Structure = (D,R)</a:t>
            </a:r>
          </a:p>
          <a:p>
            <a:pPr marL="342900" indent="-342900">
              <a:lnSpc>
                <a:spcPct val="150000"/>
              </a:lnSpc>
              <a:buFont typeface="Wingdings" panose="05000000000000000000" pitchFamily="2" charset="2"/>
              <a:buChar char="l"/>
            </a:pPr>
            <a:r>
              <a:rPr lang="zh-CN" altLang="en-US" sz="2600" b="1" dirty="0">
                <a:ea typeface="宋体" panose="02010600030101010101" pitchFamily="2" charset="-122"/>
              </a:rPr>
              <a:t>数据元素之间存在的关联关系被称为数据的逻辑结构。</a:t>
            </a:r>
            <a:r>
              <a:rPr lang="zh-CN" altLang="en-US" sz="2400" dirty="0">
                <a:ea typeface="宋体" panose="02010600030101010101" pitchFamily="2" charset="-122"/>
              </a:rPr>
              <a:t>归纳起来，应用程序中的数据大致有如下四种基本的逻辑结构：</a:t>
            </a:r>
          </a:p>
          <a:p>
            <a:pPr marL="342900" indent="-342900">
              <a:lnSpc>
                <a:spcPct val="150000"/>
              </a:lnSpc>
              <a:buFont typeface="Wingdings" panose="05000000000000000000" pitchFamily="2" charset="2"/>
              <a:buChar char="Ø"/>
            </a:pPr>
            <a:r>
              <a:rPr lang="zh-CN" altLang="en-US" sz="2400" b="1" dirty="0">
                <a:solidFill>
                  <a:srgbClr val="C00000"/>
                </a:solidFill>
                <a:ea typeface="宋体" panose="02010600030101010101" pitchFamily="2" charset="-122"/>
              </a:rPr>
              <a:t>集合：</a:t>
            </a:r>
            <a:r>
              <a:rPr lang="zh-CN" altLang="en-US" sz="2400" dirty="0">
                <a:ea typeface="宋体" panose="02010600030101010101" pitchFamily="2" charset="-122"/>
              </a:rPr>
              <a:t>数据元素之间只有“同属于一个集合”的关系</a:t>
            </a:r>
          </a:p>
          <a:p>
            <a:pPr marL="342900" indent="-342900">
              <a:lnSpc>
                <a:spcPct val="150000"/>
              </a:lnSpc>
              <a:buFont typeface="Wingdings" panose="05000000000000000000" pitchFamily="2" charset="2"/>
              <a:buChar char="Ø"/>
            </a:pPr>
            <a:r>
              <a:rPr lang="zh-CN" altLang="en-US" sz="2400" b="1" dirty="0">
                <a:solidFill>
                  <a:srgbClr val="C00000"/>
                </a:solidFill>
                <a:ea typeface="宋体" panose="02010600030101010101" pitchFamily="2" charset="-122"/>
              </a:rPr>
              <a:t>线性关系：</a:t>
            </a:r>
            <a:r>
              <a:rPr lang="zh-CN" altLang="en-US" sz="2400" dirty="0">
                <a:ea typeface="宋体" panose="02010600030101010101" pitchFamily="2" charset="-122"/>
              </a:rPr>
              <a:t>数据元素之间存在一个对一个的关系</a:t>
            </a:r>
          </a:p>
          <a:p>
            <a:pPr marL="342900" indent="-342900">
              <a:lnSpc>
                <a:spcPct val="150000"/>
              </a:lnSpc>
              <a:buFont typeface="Wingdings" panose="05000000000000000000" pitchFamily="2" charset="2"/>
              <a:buChar char="Ø"/>
            </a:pPr>
            <a:r>
              <a:rPr lang="zh-CN" altLang="en-US" sz="2400" b="1" dirty="0">
                <a:solidFill>
                  <a:srgbClr val="C00000"/>
                </a:solidFill>
                <a:ea typeface="宋体" panose="02010600030101010101" pitchFamily="2" charset="-122"/>
              </a:rPr>
              <a:t>树形结构：</a:t>
            </a:r>
            <a:r>
              <a:rPr lang="zh-CN" altLang="en-US" sz="2400" dirty="0">
                <a:ea typeface="宋体" panose="02010600030101010101" pitchFamily="2" charset="-122"/>
              </a:rPr>
              <a:t>数据元素之间存在一个对多个的关系</a:t>
            </a:r>
          </a:p>
          <a:p>
            <a:pPr marL="342900" indent="-342900">
              <a:lnSpc>
                <a:spcPct val="150000"/>
              </a:lnSpc>
              <a:buFont typeface="Wingdings" panose="05000000000000000000" pitchFamily="2" charset="2"/>
              <a:buChar char="Ø"/>
            </a:pPr>
            <a:r>
              <a:rPr lang="zh-CN" altLang="en-US" sz="2400" b="1" dirty="0">
                <a:solidFill>
                  <a:srgbClr val="C00000"/>
                </a:solidFill>
                <a:ea typeface="宋体" panose="02010600030101010101" pitchFamily="2" charset="-122"/>
              </a:rPr>
              <a:t>图状结构或网状结构：</a:t>
            </a:r>
            <a:r>
              <a:rPr lang="zh-CN" altLang="en-US" sz="2400" dirty="0">
                <a:ea typeface="宋体" panose="02010600030101010101" pitchFamily="2" charset="-122"/>
              </a:rPr>
              <a:t>数据元素之间存在多个对多个的关系</a:t>
            </a:r>
          </a:p>
        </p:txBody>
      </p:sp>
      <p:sp>
        <p:nvSpPr>
          <p:cNvPr id="3" name="标题 2"/>
          <p:cNvSpPr>
            <a:spLocks noGrp="1"/>
          </p:cNvSpPr>
          <p:nvPr>
            <p:ph type="title"/>
          </p:nvPr>
        </p:nvSpPr>
        <p:spPr>
          <a:xfrm>
            <a:off x="6588224" y="239103"/>
            <a:ext cx="2300062" cy="523220"/>
          </a:xfrm>
        </p:spPr>
        <p:txBody>
          <a:bodyPr/>
          <a:lstStyle/>
          <a:p>
            <a:r>
              <a:rPr lang="zh-CN" altLang="en-US" dirty="0"/>
              <a:t>数据结构</a:t>
            </a:r>
            <a:r>
              <a:rPr lang="en-US" altLang="zh-CN" dirty="0"/>
              <a:t> </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08304" y="239103"/>
            <a:ext cx="1579982"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08304" y="239103"/>
            <a:ext cx="1579982"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452320" y="239103"/>
            <a:ext cx="1435966"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r>
              <a:rPr lang="en-US" altLang="zh-CN" dirty="0"/>
              <a:t> </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380312" y="239103"/>
            <a:ext cx="1507974" cy="523220"/>
          </a:xfrm>
        </p:spPr>
        <p:txBody>
          <a:bodyPr/>
          <a:lstStyle/>
          <a:p>
            <a:r>
              <a:rPr lang="zh-CN" altLang="en-US" dirty="0"/>
              <a:t>堆排序</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452320" y="239103"/>
            <a:ext cx="1435966" cy="523220"/>
          </a:xfrm>
        </p:spPr>
        <p:txBody>
          <a:bodyPr/>
          <a:lstStyle/>
          <a:p>
            <a:r>
              <a:rPr lang="zh-CN" altLang="en-US" dirty="0"/>
              <a:t>堆排序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堆排序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kstart\Desktop\u=3768810393,123631378&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340768"/>
            <a:ext cx="5472608" cy="45415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数据结构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48164" y="6093296"/>
            <a:ext cx="2520280" cy="461665"/>
          </a:xfrm>
          <a:prstGeom prst="rect">
            <a:avLst/>
          </a:prstGeom>
          <a:noFill/>
        </p:spPr>
        <p:txBody>
          <a:bodyPr wrap="square" rtlCol="0">
            <a:spAutoFit/>
          </a:bodyPr>
          <a:lstStyle/>
          <a:p>
            <a:r>
              <a:rPr lang="en-US" altLang="zh-CN" sz="2400" b="1" dirty="0"/>
              <a:t>HeapSort.java</a:t>
            </a:r>
            <a:endParaRPr lang="zh-CN" altLang="en-US" sz="2400" b="1" dirty="0"/>
          </a:p>
        </p:txBody>
      </p:sp>
      <p:sp>
        <p:nvSpPr>
          <p:cNvPr id="3" name="标题 2"/>
          <p:cNvSpPr>
            <a:spLocks noGrp="1"/>
          </p:cNvSpPr>
          <p:nvPr>
            <p:ph type="title"/>
          </p:nvPr>
        </p:nvSpPr>
        <p:spPr>
          <a:xfrm>
            <a:off x="7596336" y="239103"/>
            <a:ext cx="1291950" cy="523220"/>
          </a:xfrm>
        </p:spPr>
        <p:txBody>
          <a:bodyPr/>
          <a:lstStyle/>
          <a:p>
            <a:r>
              <a:rPr lang="zh-CN" altLang="en-US" dirty="0"/>
              <a:t>堆排序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假设有</a:t>
            </a:r>
            <a:r>
              <a:rPr lang="en-US" altLang="zh-CN" sz="2400" dirty="0">
                <a:ea typeface="宋体" panose="02010600030101010101" pitchFamily="2" charset="-122"/>
              </a:rPr>
              <a:t>n</a:t>
            </a:r>
            <a:r>
              <a:rPr lang="zh-CN" altLang="en-US" sz="2400" dirty="0">
                <a:ea typeface="宋体" panose="02010600030101010101" pitchFamily="2" charset="-122"/>
              </a:rPr>
              <a:t>个数据，需要进行</a:t>
            </a:r>
            <a:r>
              <a:rPr lang="en-US" altLang="zh-CN" sz="2400" dirty="0">
                <a:ea typeface="宋体" panose="02010600030101010101" pitchFamily="2" charset="-122"/>
              </a:rPr>
              <a:t>n-1</a:t>
            </a:r>
            <a:r>
              <a:rPr lang="zh-CN" altLang="en-US" sz="2400" dirty="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算法的稳定性：不稳定</a:t>
            </a:r>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573016"/>
            <a:ext cx="6762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a:xfrm>
            <a:off x="6084168" y="23660"/>
            <a:ext cx="2804118" cy="954107"/>
          </a:xfrm>
        </p:spPr>
        <p:txBody>
          <a:bodyPr/>
          <a:lstStyle/>
          <a:p>
            <a:r>
              <a:rPr lang="zh-CN" altLang="en-US" dirty="0"/>
              <a:t>堆排序效率分析</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528" y="1158999"/>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冒泡排序</a:t>
            </a:r>
            <a:r>
              <a:rPr lang="zh-CN" altLang="en-US" sz="2400" dirty="0">
                <a:ea typeface="宋体" panose="02010600030101010101" pitchFamily="2" charset="-122"/>
              </a:rPr>
              <a:t>、快速排序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
        <p:nvSpPr>
          <p:cNvPr id="2" name="标题 1"/>
          <p:cNvSpPr>
            <a:spLocks noGrp="1"/>
          </p:cNvSpPr>
          <p:nvPr>
            <p:ph type="title"/>
          </p:nvPr>
        </p:nvSpPr>
        <p:spPr>
          <a:xfrm>
            <a:off x="6372200" y="23660"/>
            <a:ext cx="2516086" cy="954107"/>
          </a:xfrm>
        </p:spPr>
        <p:txBody>
          <a:bodyPr/>
          <a:lstStyle/>
          <a:p>
            <a:r>
              <a:rPr lang="zh-CN" altLang="en-US" dirty="0"/>
              <a:t>常用内部排序</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700808"/>
            <a:ext cx="8568952" cy="1815882"/>
          </a:xfrm>
          <a:prstGeom prst="rect">
            <a:avLst/>
          </a:prstGeom>
          <a:noFill/>
        </p:spPr>
        <p:txBody>
          <a:bodyPr wrap="square" rtlCol="0">
            <a:spAutoFit/>
          </a:bodyPr>
          <a:lstStyle/>
          <a:p>
            <a:r>
              <a:rPr lang="zh-CN" altLang="en-US" sz="2800" dirty="0">
                <a:solidFill>
                  <a:srgbClr val="0000FF"/>
                </a:solidFill>
                <a:latin typeface="宋体" panose="02010600030101010101" pitchFamily="2" charset="-122"/>
                <a:ea typeface="宋体" panose="02010600030101010101" pitchFamily="2" charset="-122"/>
              </a:rPr>
              <a:t>排序思想</a:t>
            </a:r>
            <a:r>
              <a:rPr lang="zh-CN" altLang="zh-CN" sz="2800" dirty="0">
                <a:solidFill>
                  <a:srgbClr val="0000FF"/>
                </a:solidFill>
                <a:latin typeface="宋体" panose="02010600030101010101" pitchFamily="2" charset="-122"/>
                <a:ea typeface="宋体" panose="02010600030101010101" pitchFamily="2" charset="-122"/>
              </a:rPr>
              <a:t>：</a:t>
            </a:r>
            <a:endParaRPr lang="en-US" altLang="zh-CN" sz="2800" dirty="0">
              <a:solidFill>
                <a:srgbClr val="0000FF"/>
              </a:solidFill>
              <a:latin typeface="宋体" panose="02010600030101010101" pitchFamily="2" charset="-122"/>
              <a:ea typeface="宋体" panose="02010600030101010101" pitchFamily="2" charset="-122"/>
            </a:endParaRPr>
          </a:p>
          <a:p>
            <a:r>
              <a:rPr lang="zh-CN" altLang="zh-CN" sz="2800" dirty="0">
                <a:latin typeface="宋体" panose="02010600030101010101" pitchFamily="2" charset="-122"/>
                <a:ea typeface="宋体" panose="02010600030101010101" pitchFamily="2" charset="-122"/>
              </a:rPr>
              <a:t>相邻两元素进行比较，如有需要则进行交换，每完成一次循环就将最大元素排在最后（如从小到大排序），下一次循环是将其</a:t>
            </a:r>
            <a:r>
              <a:rPr lang="zh-CN" altLang="en-US" sz="2800" dirty="0">
                <a:latin typeface="宋体" panose="02010600030101010101" pitchFamily="2" charset="-122"/>
                <a:ea typeface="宋体" panose="02010600030101010101" pitchFamily="2" charset="-122"/>
              </a:rPr>
              <a:t>它</a:t>
            </a:r>
            <a:r>
              <a:rPr lang="zh-CN" altLang="zh-CN" sz="2800" dirty="0">
                <a:latin typeface="宋体" panose="02010600030101010101" pitchFamily="2" charset="-122"/>
                <a:ea typeface="宋体" panose="02010600030101010101" pitchFamily="2" charset="-122"/>
              </a:rPr>
              <a:t>的数进行类似操作。</a:t>
            </a:r>
            <a:endParaRPr lang="zh-CN" altLang="en-US" sz="2800" dirty="0">
              <a:latin typeface="宋体" panose="02010600030101010101" pitchFamily="2" charset="-122"/>
              <a:ea typeface="宋体" panose="02010600030101010101" pitchFamily="2" charset="-122"/>
            </a:endParaRPr>
          </a:p>
        </p:txBody>
      </p:sp>
      <p:sp>
        <p:nvSpPr>
          <p:cNvPr id="4" name="标题 3"/>
          <p:cNvSpPr>
            <a:spLocks noGrp="1"/>
          </p:cNvSpPr>
          <p:nvPr>
            <p:ph type="title"/>
          </p:nvPr>
        </p:nvSpPr>
        <p:spPr/>
        <p:txBody>
          <a:bodyPr/>
          <a:lstStyle/>
          <a:p>
            <a:r>
              <a:rPr lang="zh-CN" altLang="en-US" dirty="0"/>
              <a:t>冒泡排序</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8" y="-27384"/>
            <a:ext cx="9125542" cy="648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679" y="1052736"/>
            <a:ext cx="7992888" cy="5262979"/>
          </a:xfrm>
          <a:prstGeom prst="rect">
            <a:avLst/>
          </a:prstGeom>
        </p:spPr>
        <p:txBody>
          <a:bodyPr wrap="square">
            <a:spAutoFit/>
          </a:bodyPr>
          <a:lstStyle/>
          <a:p>
            <a:pPr marL="457200" indent="-457200">
              <a:lnSpc>
                <a:spcPct val="150000"/>
              </a:lnSpc>
              <a:buFont typeface="Wingdings" panose="05000000000000000000" pitchFamily="2" charset="2"/>
              <a:buChar char="l"/>
            </a:pPr>
            <a:r>
              <a:rPr lang="zh-CN" altLang="en-US" sz="2800" dirty="0">
                <a:ea typeface="宋体" panose="02010600030101010101" pitchFamily="2" charset="-122"/>
              </a:rPr>
              <a:t>同一种的逻辑结构，在底层通常有两种物理存储结构：</a:t>
            </a:r>
          </a:p>
          <a:p>
            <a:pPr marL="914400" lvl="1" indent="-457200">
              <a:lnSpc>
                <a:spcPct val="150000"/>
              </a:lnSpc>
              <a:buFont typeface="Wingdings" panose="05000000000000000000" pitchFamily="2" charset="2"/>
              <a:buChar char="Ø"/>
            </a:pPr>
            <a:r>
              <a:rPr lang="zh-CN" altLang="en-US" sz="2800" b="1" dirty="0">
                <a:solidFill>
                  <a:srgbClr val="C00000"/>
                </a:solidFill>
                <a:ea typeface="宋体" panose="02010600030101010101" pitchFamily="2" charset="-122"/>
              </a:rPr>
              <a:t>顺序存储结构</a:t>
            </a:r>
            <a:endParaRPr lang="en-US" altLang="zh-CN" sz="2800" b="1" dirty="0">
              <a:solidFill>
                <a:srgbClr val="C00000"/>
              </a:solidFill>
              <a:ea typeface="宋体" panose="02010600030101010101" pitchFamily="2" charset="-122"/>
            </a:endParaRPr>
          </a:p>
          <a:p>
            <a:pPr marL="1371600" lvl="2" indent="-457200">
              <a:lnSpc>
                <a:spcPct val="150000"/>
              </a:lnSpc>
              <a:buFont typeface="Wingdings" panose="05000000000000000000" pitchFamily="2" charset="2"/>
              <a:buChar char="ü"/>
            </a:pPr>
            <a:r>
              <a:rPr lang="zh-CN" altLang="en-US" sz="2800" dirty="0">
                <a:ea typeface="宋体" panose="02010600030101010101" pitchFamily="2" charset="-122"/>
              </a:rPr>
              <a:t>一维数组</a:t>
            </a:r>
          </a:p>
          <a:p>
            <a:pPr marL="914400" lvl="1" indent="-457200">
              <a:lnSpc>
                <a:spcPct val="150000"/>
              </a:lnSpc>
              <a:buFont typeface="Wingdings" panose="05000000000000000000" pitchFamily="2" charset="2"/>
              <a:buChar char="Ø"/>
            </a:pPr>
            <a:r>
              <a:rPr lang="zh-CN" altLang="en-US" sz="2800" b="1" dirty="0">
                <a:solidFill>
                  <a:srgbClr val="C00000"/>
                </a:solidFill>
                <a:ea typeface="宋体" panose="02010600030101010101" pitchFamily="2" charset="-122"/>
              </a:rPr>
              <a:t>非顺序存储结构</a:t>
            </a:r>
            <a:endParaRPr lang="en-US" altLang="zh-CN" sz="2800" b="1" dirty="0">
              <a:solidFill>
                <a:srgbClr val="C00000"/>
              </a:solidFill>
              <a:ea typeface="宋体" panose="02010600030101010101" pitchFamily="2" charset="-122"/>
            </a:endParaRPr>
          </a:p>
          <a:p>
            <a:pPr marL="1371600" lvl="2" indent="-457200">
              <a:lnSpc>
                <a:spcPct val="150000"/>
              </a:lnSpc>
              <a:buFont typeface="Wingdings" panose="05000000000000000000" pitchFamily="2" charset="2"/>
              <a:buChar char="ü"/>
            </a:pPr>
            <a:r>
              <a:rPr lang="zh-CN" altLang="en-US" sz="2800" dirty="0">
                <a:ea typeface="宋体" panose="02010600030101010101" pitchFamily="2" charset="-122"/>
              </a:rPr>
              <a:t>链式存储结构（链表）、散列结构</a:t>
            </a:r>
            <a:endParaRPr lang="en-US" altLang="zh-CN" sz="2800" dirty="0">
              <a:ea typeface="宋体" panose="02010600030101010101" pitchFamily="2" charset="-122"/>
            </a:endParaRPr>
          </a:p>
          <a:p>
            <a:pPr lvl="1" indent="-457200">
              <a:lnSpc>
                <a:spcPct val="150000"/>
              </a:lnSpc>
              <a:buFont typeface="Wingdings" panose="05000000000000000000" pitchFamily="2" charset="2"/>
              <a:buChar char="l"/>
            </a:pPr>
            <a:r>
              <a:rPr lang="zh-CN" altLang="en-US" sz="2800" dirty="0">
                <a:ea typeface="宋体" panose="02010600030101010101" pitchFamily="2" charset="-122"/>
              </a:rPr>
              <a:t>算法的设计取决于逻辑结构；算法的实现依赖于存储结构</a:t>
            </a:r>
          </a:p>
        </p:txBody>
      </p:sp>
      <p:sp>
        <p:nvSpPr>
          <p:cNvPr id="3" name="标题 2"/>
          <p:cNvSpPr>
            <a:spLocks noGrp="1"/>
          </p:cNvSpPr>
          <p:nvPr>
            <p:ph type="title"/>
          </p:nvPr>
        </p:nvSpPr>
        <p:spPr/>
        <p:txBody>
          <a:bodyPr/>
          <a:lstStyle/>
          <a:p>
            <a:r>
              <a:rPr lang="zh-CN" altLang="en-US" dirty="0"/>
              <a:t>数据结构</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a:t>冒泡排序</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s\图片资料\pic\12r1015g2z-492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3" y="3861048"/>
            <a:ext cx="1971447" cy="264979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76175" y="1340768"/>
            <a:ext cx="7667211" cy="3206006"/>
          </a:xfrm>
          <a:prstGeom prst="rect">
            <a:avLst/>
          </a:prstGeom>
        </p:spPr>
        <p:txBody>
          <a:bodyPr wrap="square">
            <a:spAutoFit/>
          </a:bodyPr>
          <a:lstStyle/>
          <a:p>
            <a:pPr>
              <a:lnSpc>
                <a:spcPts val="3500"/>
              </a:lnSpc>
            </a:pPr>
            <a:r>
              <a:rPr lang="zh-CN" altLang="en-US" sz="2800" b="1" dirty="0">
                <a:ea typeface="宋体" panose="02010600030101010101" pitchFamily="2" charset="-122"/>
              </a:rPr>
              <a:t>对于普通线性表而言，它的作用是一个容器，用于盛装具有相似结构的数据。</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分为顺序存储结构和链式存储结构</a:t>
            </a:r>
            <a:endParaRPr lang="en-US" altLang="zh-CN"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可以进行插入、删除和排序的操作</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如果线性表，只允许在线性表的某端添加、删除元素，这时就演变为：栈和队列</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2276872"/>
            <a:ext cx="27813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p:txBody>
          <a:bodyPr/>
          <a:lstStyle/>
          <a:p>
            <a:r>
              <a:rPr lang="zh-CN" altLang="en-US" dirty="0"/>
              <a:t>数据结构</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27384"/>
            <a:ext cx="9180512" cy="64780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160" y="1124744"/>
            <a:ext cx="8208912" cy="4832092"/>
          </a:xfrm>
          <a:prstGeom prst="rect">
            <a:avLst/>
          </a:prstGeom>
        </p:spPr>
        <p:txBody>
          <a:bodyPr wrap="square">
            <a:spAutoFit/>
          </a:bodyPr>
          <a:lstStyle/>
          <a:p>
            <a:r>
              <a:rPr lang="zh-CN" altLang="en-US" sz="2800" b="1" dirty="0">
                <a:solidFill>
                  <a:srgbClr val="C00000"/>
                </a:solidFill>
                <a:ea typeface="宋体" panose="02010600030101010101" pitchFamily="2" charset="-122"/>
              </a:rPr>
              <a:t>栈（</a:t>
            </a:r>
            <a:r>
              <a:rPr lang="en-US" altLang="zh-CN" sz="2800" b="1" dirty="0">
                <a:solidFill>
                  <a:srgbClr val="C00000"/>
                </a:solidFill>
                <a:ea typeface="宋体" panose="02010600030101010101" pitchFamily="2" charset="-122"/>
              </a:rPr>
              <a:t>stack</a:t>
            </a:r>
            <a:r>
              <a:rPr lang="zh-CN" altLang="en-US" sz="2800" b="1" dirty="0">
                <a:solidFill>
                  <a:srgbClr val="C00000"/>
                </a:solidFill>
                <a:ea typeface="宋体" panose="02010600030101010101" pitchFamily="2" charset="-122"/>
              </a:rPr>
              <a:t>），</a:t>
            </a:r>
            <a:r>
              <a:rPr lang="zh-CN" altLang="en-US" sz="2800" b="1" dirty="0">
                <a:ea typeface="宋体" panose="02010600030101010101" pitchFamily="2" charset="-122"/>
              </a:rPr>
              <a:t>是一种特殊的线性表，只能在固定在一端（线性表的尾端）进行插入、删除操作。</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允许进行插入、删除操作的一端为栈顶</a:t>
            </a:r>
            <a:r>
              <a:rPr lang="en-US" altLang="zh-CN" sz="2400" dirty="0">
                <a:ea typeface="宋体" panose="02010600030101010101" pitchFamily="2" charset="-122"/>
              </a:rPr>
              <a:t>top</a:t>
            </a:r>
            <a:r>
              <a:rPr lang="zh-CN" altLang="en-US" sz="2400" dirty="0">
                <a:ea typeface="宋体" panose="02010600030101010101" pitchFamily="2" charset="-122"/>
              </a:rPr>
              <a:t>，另一端为栈底</a:t>
            </a:r>
            <a:r>
              <a:rPr lang="en-US" altLang="zh-CN" sz="2400" dirty="0">
                <a:ea typeface="宋体" panose="02010600030101010101" pitchFamily="2" charset="-122"/>
              </a:rPr>
              <a:t>bottom</a:t>
            </a:r>
            <a:r>
              <a:rPr lang="zh-CN" altLang="en-US" sz="2400" dirty="0">
                <a:ea typeface="宋体" panose="02010600030101010101" pitchFamily="2" charset="-122"/>
              </a:rPr>
              <a:t>。</a:t>
            </a:r>
          </a:p>
          <a:p>
            <a:pPr marL="342900" indent="-342900">
              <a:lnSpc>
                <a:spcPct val="150000"/>
              </a:lnSpc>
              <a:buFont typeface="Wingdings" panose="05000000000000000000" pitchFamily="2" charset="2"/>
              <a:buChar char="Ø"/>
            </a:pPr>
            <a:r>
              <a:rPr lang="zh-CN" altLang="en-US" sz="2400" dirty="0">
                <a:solidFill>
                  <a:srgbClr val="0000FF"/>
                </a:solidFill>
                <a:ea typeface="宋体" panose="02010600030101010101" pitchFamily="2" charset="-122"/>
              </a:rPr>
              <a:t>进栈</a:t>
            </a:r>
            <a:r>
              <a:rPr lang="zh-CN" altLang="en-US" sz="2400" dirty="0">
                <a:ea typeface="宋体" panose="02010600030101010101" pitchFamily="2" charset="-122"/>
              </a:rPr>
              <a:t>：将一个元素插入栈的过程。栈的长度</a:t>
            </a:r>
            <a:r>
              <a:rPr lang="en-US" altLang="zh-CN" sz="2400" dirty="0">
                <a:ea typeface="宋体" panose="02010600030101010101" pitchFamily="2" charset="-122"/>
              </a:rPr>
              <a:t>+1</a:t>
            </a:r>
            <a:r>
              <a:rPr lang="zh-CN" altLang="en-US" sz="2400" dirty="0">
                <a:ea typeface="宋体" panose="02010600030101010101" pitchFamily="2" charset="-122"/>
              </a:rPr>
              <a:t>。“压入栈”</a:t>
            </a:r>
          </a:p>
          <a:p>
            <a:pPr marL="342900" indent="-342900">
              <a:lnSpc>
                <a:spcPct val="150000"/>
              </a:lnSpc>
              <a:buFont typeface="Wingdings" panose="05000000000000000000" pitchFamily="2" charset="2"/>
              <a:buChar char="Ø"/>
            </a:pPr>
            <a:r>
              <a:rPr lang="zh-CN" altLang="en-US" sz="2400" dirty="0">
                <a:solidFill>
                  <a:srgbClr val="0000FF"/>
                </a:solidFill>
                <a:ea typeface="宋体" panose="02010600030101010101" pitchFamily="2" charset="-122"/>
              </a:rPr>
              <a:t>出栈</a:t>
            </a:r>
            <a:r>
              <a:rPr lang="zh-CN" altLang="en-US" sz="2400" dirty="0">
                <a:ea typeface="宋体" panose="02010600030101010101" pitchFamily="2" charset="-122"/>
              </a:rPr>
              <a:t>：删除一个元素的过程。栈的长度</a:t>
            </a:r>
            <a:r>
              <a:rPr lang="en-US" altLang="zh-CN" sz="2400" dirty="0">
                <a:ea typeface="宋体" panose="02010600030101010101" pitchFamily="2" charset="-122"/>
              </a:rPr>
              <a:t>-1</a:t>
            </a:r>
            <a:r>
              <a:rPr lang="zh-CN" altLang="en-US" sz="2400" dirty="0">
                <a:ea typeface="宋体" panose="02010600030101010101" pitchFamily="2" charset="-122"/>
              </a:rPr>
              <a:t>。“弹出栈”</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先进后出，或说后进先出。</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常用操作：初始化。</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分为顺序栈结构和链式栈结构</a:t>
            </a:r>
          </a:p>
        </p:txBody>
      </p:sp>
      <p:cxnSp>
        <p:nvCxnSpPr>
          <p:cNvPr id="4" name="直接连接符 3"/>
          <p:cNvCxnSpPr/>
          <p:nvPr/>
        </p:nvCxnSpPr>
        <p:spPr>
          <a:xfrm>
            <a:off x="6516216"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164288"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16216" y="652534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16216" y="616530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16216" y="580526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16216" y="544522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516216" y="508518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a:off x="5826715" y="4293096"/>
            <a:ext cx="900100" cy="432048"/>
          </a:xfrm>
          <a:prstGeom prst="curvedConnector3">
            <a:avLst>
              <a:gd name="adj1" fmla="val 9353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flipV="1">
            <a:off x="7020272" y="4293096"/>
            <a:ext cx="792088" cy="432048"/>
          </a:xfrm>
          <a:prstGeom prst="curvedConnector3">
            <a:avLst>
              <a:gd name="adj1" fmla="val 877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7884368" y="239103"/>
            <a:ext cx="1003918" cy="523220"/>
          </a:xfrm>
        </p:spPr>
        <p:txBody>
          <a:bodyPr/>
          <a:lstStyle/>
          <a:p>
            <a:r>
              <a:rPr lang="zh-CN" altLang="en-US" dirty="0"/>
              <a:t>栈</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2544"/>
            <a:ext cx="9180512" cy="652588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92280" y="239103"/>
            <a:ext cx="1796006" cy="523220"/>
          </a:xfrm>
        </p:spPr>
        <p:txBody>
          <a:bodyPr/>
          <a:lstStyle/>
          <a:p>
            <a:r>
              <a:rPr lang="zh-CN" altLang="en-US"/>
              <a:t>冒泡排序</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196752"/>
            <a:ext cx="8208912" cy="4231928"/>
          </a:xfrm>
          <a:prstGeom prst="rect">
            <a:avLst/>
          </a:prstGeom>
        </p:spPr>
        <p:txBody>
          <a:bodyPr wrap="square">
            <a:spAutoFit/>
          </a:bodyPr>
          <a:lstStyle/>
          <a:p>
            <a:r>
              <a:rPr lang="zh-CN" altLang="en-US" sz="2800" b="1" dirty="0">
                <a:solidFill>
                  <a:srgbClr val="C00000"/>
                </a:solidFill>
                <a:ea typeface="宋体" panose="02010600030101010101" pitchFamily="2" charset="-122"/>
              </a:rPr>
              <a:t>队列（</a:t>
            </a:r>
            <a:r>
              <a:rPr lang="en-US" altLang="zh-CN" sz="2800" b="1" dirty="0">
                <a:solidFill>
                  <a:srgbClr val="C00000"/>
                </a:solidFill>
                <a:ea typeface="宋体" panose="02010600030101010101" pitchFamily="2" charset="-122"/>
              </a:rPr>
              <a:t>queue</a:t>
            </a:r>
            <a:r>
              <a:rPr lang="zh-CN" altLang="en-US" sz="2800" b="1" dirty="0">
                <a:solidFill>
                  <a:srgbClr val="C00000"/>
                </a:solidFill>
                <a:ea typeface="宋体" panose="02010600030101010101" pitchFamily="2" charset="-122"/>
              </a:rPr>
              <a:t>），</a:t>
            </a:r>
            <a:r>
              <a:rPr lang="zh-CN" altLang="en-US" sz="2800" b="1" dirty="0">
                <a:ea typeface="宋体" panose="02010600030101010101" pitchFamily="2" charset="-122"/>
              </a:rPr>
              <a:t>也是一种特殊的线性表，使用固定的一端（队尾</a:t>
            </a:r>
            <a:r>
              <a:rPr lang="en-US" altLang="zh-CN" sz="2800" b="1" dirty="0">
                <a:ea typeface="宋体" panose="02010600030101010101" pitchFamily="2" charset="-122"/>
              </a:rPr>
              <a:t>rear</a:t>
            </a:r>
            <a:r>
              <a:rPr lang="zh-CN" altLang="en-US" sz="2800" b="1" dirty="0">
                <a:ea typeface="宋体" panose="02010600030101010101" pitchFamily="2" charset="-122"/>
              </a:rPr>
              <a:t>）来插入数据，另一端（对头</a:t>
            </a:r>
            <a:r>
              <a:rPr lang="en-US" altLang="zh-CN" sz="2800" b="1" dirty="0">
                <a:ea typeface="宋体" panose="02010600030101010101" pitchFamily="2" charset="-122"/>
              </a:rPr>
              <a:t>front</a:t>
            </a:r>
            <a:r>
              <a:rPr lang="zh-CN" altLang="en-US" sz="2800" b="1" dirty="0">
                <a:ea typeface="宋体" panose="02010600030101010101" pitchFamily="2" charset="-122"/>
              </a:rPr>
              <a:t>）用于删除数据。</a:t>
            </a:r>
            <a:endParaRPr lang="en-US" altLang="zh-CN" sz="2800" b="1" dirty="0">
              <a:ea typeface="宋体" panose="02010600030101010101" pitchFamily="2" charset="-122"/>
            </a:endParaRPr>
          </a:p>
          <a:p>
            <a:pPr marL="342900" indent="-342900">
              <a:lnSpc>
                <a:spcPct val="150000"/>
              </a:lnSpc>
              <a:spcBef>
                <a:spcPts val="600"/>
              </a:spcBef>
              <a:buFont typeface="Wingdings" panose="05000000000000000000" pitchFamily="2" charset="2"/>
              <a:buChar char="Ø"/>
            </a:pPr>
            <a:r>
              <a:rPr lang="zh-CN" altLang="en-US" sz="2400" dirty="0">
                <a:ea typeface="宋体" panose="02010600030101010101" pitchFamily="2" charset="-122"/>
              </a:rPr>
              <a:t>先进先出。就像购物一样，先进入队伍的顾客先获得服务，整个队伍按固定方向移动。</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分为顺序队列结构和链式队列结构</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从</a:t>
            </a:r>
            <a:r>
              <a:rPr lang="en-US" altLang="zh-CN" sz="2400" dirty="0">
                <a:ea typeface="宋体" panose="02010600030101010101" pitchFamily="2" charset="-122"/>
              </a:rPr>
              <a:t>JDK1.5</a:t>
            </a:r>
            <a:r>
              <a:rPr lang="zh-CN" altLang="en-US" sz="2400" dirty="0">
                <a:ea typeface="宋体" panose="02010600030101010101" pitchFamily="2" charset="-122"/>
              </a:rPr>
              <a:t>开始，</a:t>
            </a:r>
            <a:r>
              <a:rPr lang="en-US" altLang="zh-CN" sz="2400" dirty="0">
                <a:ea typeface="宋体" panose="02010600030101010101" pitchFamily="2" charset="-122"/>
              </a:rPr>
              <a:t>java</a:t>
            </a:r>
            <a:r>
              <a:rPr lang="zh-CN" altLang="en-US" sz="2400" dirty="0">
                <a:ea typeface="宋体" panose="02010600030101010101" pitchFamily="2" charset="-122"/>
              </a:rPr>
              <a:t>集合框架提供了</a:t>
            </a:r>
            <a:r>
              <a:rPr lang="en-US" altLang="zh-CN" sz="2400" dirty="0">
                <a:ea typeface="宋体" panose="02010600030101010101" pitchFamily="2" charset="-122"/>
              </a:rPr>
              <a:t>Queue</a:t>
            </a:r>
            <a:r>
              <a:rPr lang="zh-CN" altLang="en-US" sz="2400" dirty="0">
                <a:ea typeface="宋体" panose="02010600030101010101" pitchFamily="2" charset="-122"/>
              </a:rPr>
              <a:t>接口。实现该接口的类可以当成队列使用。</a:t>
            </a:r>
          </a:p>
        </p:txBody>
      </p:sp>
      <p:cxnSp>
        <p:nvCxnSpPr>
          <p:cNvPr id="3" name="直接连接符 2"/>
          <p:cNvCxnSpPr/>
          <p:nvPr/>
        </p:nvCxnSpPr>
        <p:spPr>
          <a:xfrm>
            <a:off x="6516216" y="4941168"/>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164288" y="4941168"/>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516216" y="6381328"/>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16216" y="6021288"/>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16216" y="5661248"/>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16216" y="5301208"/>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a:off x="5826715" y="4509120"/>
            <a:ext cx="900100" cy="432048"/>
          </a:xfrm>
          <a:prstGeom prst="curvedConnector3">
            <a:avLst>
              <a:gd name="adj1" fmla="val 9353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a:off x="6948264" y="6633356"/>
            <a:ext cx="1008112" cy="216024"/>
          </a:xfrm>
          <a:prstGeom prst="curvedConnector3">
            <a:avLst>
              <a:gd name="adj1" fmla="val -183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p:nvPr>
        </p:nvSpPr>
        <p:spPr>
          <a:xfrm>
            <a:off x="7380312" y="239103"/>
            <a:ext cx="1507974" cy="523220"/>
          </a:xfrm>
        </p:spPr>
        <p:txBody>
          <a:bodyPr/>
          <a:lstStyle/>
          <a:p>
            <a:r>
              <a:rPr lang="zh-CN" altLang="en-US" dirty="0"/>
              <a:t>队列</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164288" y="239103"/>
            <a:ext cx="1723998" cy="523220"/>
          </a:xfrm>
        </p:spPr>
        <p:txBody>
          <a:bodyPr/>
          <a:lstStyle/>
          <a:p>
            <a:r>
              <a:rPr lang="zh-CN" altLang="en-US" dirty="0"/>
              <a:t>冒泡排序</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6948264" y="239103"/>
            <a:ext cx="1940022" cy="523220"/>
          </a:xfrm>
        </p:spPr>
        <p:txBody>
          <a:bodyPr/>
          <a:lstStyle/>
          <a:p>
            <a:r>
              <a:rPr lang="zh-CN" altLang="en-US" dirty="0"/>
              <a:t>冒泡排序</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236296" y="239103"/>
            <a:ext cx="1651990" cy="523220"/>
          </a:xfrm>
        </p:spPr>
        <p:txBody>
          <a:bodyPr/>
          <a:lstStyle/>
          <a:p>
            <a:r>
              <a:rPr lang="zh-CN" altLang="en-US" dirty="0"/>
              <a:t>冒泡排序</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20272" y="239103"/>
            <a:ext cx="1868014" cy="523220"/>
          </a:xfrm>
        </p:spPr>
        <p:txBody>
          <a:bodyPr/>
          <a:lstStyle/>
          <a:p>
            <a:r>
              <a:rPr lang="zh-CN" altLang="en-US" dirty="0"/>
              <a:t>冒泡排序</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6136" y="5949280"/>
            <a:ext cx="2520280" cy="461665"/>
          </a:xfrm>
          <a:prstGeom prst="rect">
            <a:avLst/>
          </a:prstGeom>
          <a:noFill/>
        </p:spPr>
        <p:txBody>
          <a:bodyPr wrap="square" rtlCol="0">
            <a:spAutoFit/>
          </a:bodyPr>
          <a:lstStyle/>
          <a:p>
            <a:r>
              <a:rPr lang="en-US" altLang="zh-CN" sz="2400" b="1" dirty="0"/>
              <a:t>BubbleSort.java</a:t>
            </a:r>
            <a:endParaRPr lang="zh-CN" altLang="en-US" sz="2400" b="1" dirty="0"/>
          </a:p>
        </p:txBody>
      </p:sp>
      <p:sp>
        <p:nvSpPr>
          <p:cNvPr id="5" name="标题 4"/>
          <p:cNvSpPr>
            <a:spLocks noGrp="1"/>
          </p:cNvSpPr>
          <p:nvPr>
            <p:ph type="title"/>
          </p:nvPr>
        </p:nvSpPr>
        <p:spPr>
          <a:xfrm>
            <a:off x="7092280" y="239103"/>
            <a:ext cx="1796006" cy="523220"/>
          </a:xfrm>
        </p:spPr>
        <p:txBody>
          <a:bodyPr/>
          <a:lstStyle/>
          <a:p>
            <a:r>
              <a:rPr lang="zh-CN" altLang="en-US" dirty="0"/>
              <a:t>冒泡排序</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72816"/>
            <a:ext cx="7560840" cy="4678204"/>
          </a:xfrm>
          <a:prstGeom prst="rect">
            <a:avLst/>
          </a:prstGeom>
          <a:noFill/>
        </p:spPr>
        <p:txBody>
          <a:bodyPr wrap="square" rtlCol="0">
            <a:spAutoFit/>
          </a:bodyPr>
          <a:lstStyle/>
          <a:p>
            <a:pPr>
              <a:lnSpc>
                <a:spcPct val="150000"/>
              </a:lnSpc>
            </a:pPr>
            <a:r>
              <a:rPr lang="zh-CN" altLang="en-US" sz="2400" b="1" dirty="0">
                <a:ea typeface="宋体" panose="02010600030101010101" pitchFamily="2" charset="-122"/>
              </a:rPr>
              <a:t>算法的时间效率：</a:t>
            </a:r>
            <a:r>
              <a:rPr lang="zh-CN" altLang="en-US" sz="2400" dirty="0">
                <a:ea typeface="宋体" panose="02010600030101010101" pitchFamily="2" charset="-122"/>
              </a:rPr>
              <a:t>从冒泡排序的算法可以看出，若待排序的元素为正序，则只需进行一趟排序，比较次数为</a:t>
            </a:r>
            <a:r>
              <a:rPr lang="en-US" altLang="zh-CN" sz="2400" dirty="0">
                <a:ea typeface="宋体" panose="02010600030101010101" pitchFamily="2" charset="-122"/>
              </a:rPr>
              <a:t>n-1</a:t>
            </a:r>
            <a:r>
              <a:rPr lang="zh-CN" altLang="en-US" sz="2400" dirty="0">
                <a:ea typeface="宋体" panose="02010600030101010101" pitchFamily="2" charset="-122"/>
              </a:rPr>
              <a:t>次，移动元素次数为</a:t>
            </a:r>
            <a:r>
              <a:rPr lang="en-US" altLang="zh-CN" sz="2400" dirty="0">
                <a:ea typeface="宋体" panose="02010600030101010101" pitchFamily="2" charset="-122"/>
              </a:rPr>
              <a:t>0</a:t>
            </a:r>
            <a:r>
              <a:rPr lang="zh-CN" altLang="en-US" sz="2400" dirty="0">
                <a:ea typeface="宋体" panose="02010600030101010101" pitchFamily="2" charset="-122"/>
              </a:rPr>
              <a:t>；若待排序的元素为逆序，则需要进行</a:t>
            </a:r>
            <a:r>
              <a:rPr lang="en-US" altLang="zh-CN" sz="2400" dirty="0">
                <a:ea typeface="宋体" panose="02010600030101010101" pitchFamily="2" charset="-122"/>
              </a:rPr>
              <a:t>n-1</a:t>
            </a:r>
            <a:r>
              <a:rPr lang="zh-CN" altLang="en-US" sz="2400" dirty="0">
                <a:ea typeface="宋体" panose="02010600030101010101" pitchFamily="2" charset="-122"/>
              </a:rPr>
              <a:t>趟排序，比较次数为                      ，移动次数为                       ，因此时间复杂度为</a:t>
            </a:r>
            <a:endParaRPr lang="en-US" altLang="zh-CN" sz="2400" dirty="0">
              <a:ea typeface="宋体" panose="02010600030101010101" pitchFamily="2" charset="-122"/>
            </a:endParaRPr>
          </a:p>
          <a:p>
            <a:pPr>
              <a:lnSpc>
                <a:spcPct val="150000"/>
              </a:lnSpc>
            </a:pPr>
            <a:r>
              <a:rPr lang="zh-CN" altLang="en-US" sz="2400" b="1" dirty="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空间效率很高，只需要一个附加程序单元用于交换，其空间效率为</a:t>
            </a:r>
            <a:endParaRPr lang="en-US" altLang="zh-CN" sz="2400" dirty="0">
              <a:ea typeface="宋体" panose="02010600030101010101" pitchFamily="2" charset="-122"/>
            </a:endParaRPr>
          </a:p>
          <a:p>
            <a:pPr>
              <a:lnSpc>
                <a:spcPct val="150000"/>
              </a:lnSpc>
              <a:spcBef>
                <a:spcPts val="1200"/>
              </a:spcBef>
            </a:pPr>
            <a:r>
              <a:rPr lang="zh-CN" altLang="en-US" sz="2400" b="1" dirty="0">
                <a:ea typeface="宋体" panose="02010600030101010101" pitchFamily="2" charset="-122"/>
              </a:rPr>
              <a:t>算法的稳定性：稳定</a:t>
            </a:r>
          </a:p>
        </p:txBody>
      </p:sp>
      <p:pic>
        <p:nvPicPr>
          <p:cNvPr id="788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2432" y="3542531"/>
            <a:ext cx="14478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4081433"/>
            <a:ext cx="15430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7649" y="409912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1374" y="5157192"/>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a:xfrm>
            <a:off x="5508104" y="23660"/>
            <a:ext cx="3380182" cy="954107"/>
          </a:xfrm>
        </p:spPr>
        <p:txBody>
          <a:bodyPr/>
          <a:lstStyle/>
          <a:p>
            <a:r>
              <a:rPr lang="zh-CN" altLang="en-US" dirty="0"/>
              <a:t>冒泡排序效率分析</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6228184" y="239103"/>
            <a:ext cx="2660102" cy="523220"/>
          </a:xfrm>
          <a:solidFill>
            <a:srgbClr val="F5F5F5"/>
          </a:solidFill>
        </p:spPr>
        <p:txBody>
          <a:bodyPr>
            <a:normAutofit fontScale="90000"/>
          </a:bodyPr>
          <a:lstStyle/>
          <a:p>
            <a:pPr algn="l" eaLnBrk="1" hangingPunct="1"/>
            <a:r>
              <a:rPr lang="zh-CN" altLang="en-US" sz="28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常用的内部排序</a:t>
            </a:r>
          </a:p>
        </p:txBody>
      </p:sp>
      <p:sp>
        <p:nvSpPr>
          <p:cNvPr id="6" name="TextBox 5"/>
          <p:cNvSpPr txBox="1"/>
          <p:nvPr/>
        </p:nvSpPr>
        <p:spPr>
          <a:xfrm>
            <a:off x="539552" y="980728"/>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直接选择排序、堆排序</a:t>
            </a:r>
            <a:endParaRPr lang="en-US" altLang="zh-CN" sz="28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a:t>
            </a:r>
            <a:r>
              <a:rPr lang="zh-CN" altLang="en-US" sz="2400" b="1" dirty="0">
                <a:solidFill>
                  <a:srgbClr val="FF0000"/>
                </a:solidFill>
                <a:ea typeface="宋体" panose="02010600030101010101" pitchFamily="2" charset="-122"/>
              </a:rPr>
              <a:t>快速排序</a:t>
            </a:r>
            <a:endParaRPr lang="en-US" altLang="zh-CN" sz="2800" b="1" dirty="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直接插入排序、</a:t>
            </a:r>
            <a:r>
              <a:rPr lang="zh-CN" altLang="zh-CN" sz="2400" dirty="0">
                <a:ea typeface="宋体" panose="02010600030101010101" pitchFamily="2" charset="-122"/>
              </a:rPr>
              <a:t>折半插入排序、</a:t>
            </a:r>
            <a:r>
              <a:rPr lang="en-US" altLang="zh-CN" sz="2400" dirty="0">
                <a:ea typeface="宋体" panose="02010600030101010101" pitchFamily="2" charset="-122"/>
              </a:rPr>
              <a:t>Shell</a:t>
            </a:r>
            <a:r>
              <a:rPr lang="zh-CN" altLang="zh-CN" sz="2400" dirty="0">
                <a:ea typeface="宋体" panose="02010600030101010101" pitchFamily="2" charset="-122"/>
              </a:rPr>
              <a:t>排序</a:t>
            </a:r>
            <a:endParaRPr lang="en-US" altLang="zh-CN" sz="1600"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归并排序</a:t>
            </a:r>
            <a:endParaRPr lang="en-US" altLang="zh-CN" sz="16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桶式排序</a:t>
            </a:r>
            <a:endParaRPr lang="en-US" altLang="zh-CN" sz="2800" b="1" dirty="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基数排序</a:t>
            </a:r>
            <a:endParaRPr lang="en-US" altLang="zh-CN" sz="2800" b="1" dirty="0">
              <a:ea typeface="宋体" panose="02010600030101010101" pitchFamily="2" charset="-122"/>
            </a:endParaRPr>
          </a:p>
        </p:txBody>
      </p:sp>
    </p:spTree>
  </p:cSld>
  <p:clrMapOvr>
    <a:masterClrMapping/>
  </p:clrMapOvr>
</p:sld>
</file>

<file path=ppt/theme/theme1.xml><?xml version="1.0" encoding="utf-8"?>
<a:theme xmlns:a="http://schemas.openxmlformats.org/drawingml/2006/main" name="梆麦">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梆麦</Template>
  <TotalTime>268</TotalTime>
  <Words>3094</Words>
  <Application>Microsoft Office PowerPoint</Application>
  <PresentationFormat>全屏显示(4:3)</PresentationFormat>
  <Paragraphs>377</Paragraphs>
  <Slides>142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142</vt:i4>
      </vt:variant>
    </vt:vector>
  </HeadingPairs>
  <TitlesOfParts>
    <vt:vector size="150" baseType="lpstr">
      <vt:lpstr>Arial Unicode MS</vt:lpstr>
      <vt:lpstr>宋体</vt:lpstr>
      <vt:lpstr>微软雅黑</vt:lpstr>
      <vt:lpstr>Arial</vt:lpstr>
      <vt:lpstr>Calibri</vt:lpstr>
      <vt:lpstr>Times New Roman</vt:lpstr>
      <vt:lpstr>Wingdings</vt:lpstr>
      <vt:lpstr>梆麦</vt:lpstr>
      <vt:lpstr>数据结构-排序算法</vt:lpstr>
      <vt:lpstr>算法</vt:lpstr>
      <vt:lpstr>数据结构</vt:lpstr>
      <vt:lpstr>数据结构 </vt:lpstr>
      <vt:lpstr>数据结构</vt:lpstr>
      <vt:lpstr>数据结构</vt:lpstr>
      <vt:lpstr>数据结构</vt:lpstr>
      <vt:lpstr>栈</vt:lpstr>
      <vt:lpstr>队列</vt:lpstr>
      <vt:lpstr>树</vt:lpstr>
      <vt:lpstr>树</vt:lpstr>
      <vt:lpstr>树</vt:lpstr>
      <vt:lpstr>树</vt:lpstr>
      <vt:lpstr>数据结构之排序</vt:lpstr>
      <vt:lpstr>排序算法分类</vt:lpstr>
      <vt:lpstr>常用内部排序</vt:lpstr>
      <vt:lpstr>常用内部排序</vt:lpstr>
      <vt:lpstr>选择排序</vt:lpstr>
      <vt:lpstr>直接选择排序</vt:lpstr>
      <vt:lpstr>直接选择排序 </vt:lpstr>
      <vt:lpstr>直接选择排序效率分析</vt:lpstr>
      <vt:lpstr>常用内部排序</vt:lpstr>
      <vt:lpstr>堆排序</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 </vt:lpstr>
      <vt:lpstr>堆排序</vt:lpstr>
      <vt:lpstr>堆排序</vt:lpstr>
      <vt:lpstr>堆排序</vt:lpstr>
      <vt:lpstr>堆排序</vt:lpstr>
      <vt:lpstr>堆排序效率分析</vt:lpstr>
      <vt:lpstr>常用内部排序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vt:lpstr>
      <vt:lpstr>冒泡排序效率分析</vt:lpstr>
      <vt:lpstr>常用的内部排序</vt:lpstr>
      <vt:lpstr>快速排序</vt:lpstr>
      <vt:lpstr>快速排序效率分析</vt:lpstr>
      <vt:lpstr>常用的内部排序</vt:lpstr>
      <vt:lpstr>插入排序</vt:lpstr>
      <vt:lpstr>直接插入排序</vt:lpstr>
      <vt:lpstr>直接插入排序效率分析</vt:lpstr>
      <vt:lpstr>常用的内部排序</vt:lpstr>
      <vt:lpstr>折半插入排序</vt:lpstr>
      <vt:lpstr>常用的内部排序</vt:lpstr>
      <vt:lpstr>希尔排序</vt:lpstr>
      <vt:lpstr>希尔排序</vt:lpstr>
      <vt:lpstr>Shell排序效率分析</vt:lpstr>
      <vt:lpstr>常用的内部排序</vt:lpstr>
      <vt:lpstr>二路归并排序</vt:lpstr>
      <vt:lpstr>二路归并排序</vt:lpstr>
      <vt:lpstr>PowerPoint 演示文稿</vt:lpstr>
      <vt:lpstr>二路归并排序</vt:lpstr>
      <vt:lpstr>二路归并排序</vt:lpstr>
      <vt:lpstr>二路归并排序</vt:lpstr>
      <vt:lpstr>二路归并排序</vt:lpstr>
      <vt:lpstr>二路归并排序</vt:lpstr>
      <vt:lpstr>二路归并排序</vt:lpstr>
      <vt:lpstr>二路归并排序</vt:lpstr>
      <vt:lpstr>二路归并排序</vt:lpstr>
      <vt:lpstr>二路归并排序</vt:lpstr>
      <vt:lpstr>二路归并排序</vt:lpstr>
      <vt:lpstr>二路归并排序</vt:lpstr>
      <vt:lpstr>二路归并排序</vt:lpstr>
      <vt:lpstr>归并排序效率分析</vt:lpstr>
      <vt:lpstr>常用的内部排序</vt:lpstr>
      <vt:lpstr>桶式排序</vt:lpstr>
      <vt:lpstr>桶式排序</vt:lpstr>
      <vt:lpstr>桶式排序效率分析</vt:lpstr>
      <vt:lpstr>常用的内部排序</vt:lpstr>
      <vt:lpstr>基数排序</vt:lpstr>
      <vt:lpstr>基数排序</vt:lpstr>
      <vt:lpstr>MSD法和LSD法比较</vt:lpstr>
      <vt:lpstr>排序方法比较</vt:lpstr>
      <vt:lpstr>各种内部排序方法性能比较</vt:lpstr>
      <vt:lpstr>排序方法选择</vt:lpstr>
      <vt:lpstr>数组排序</vt:lpstr>
      <vt:lpstr>推荐图书</vt:lpstr>
      <vt:lpstr>IT定律之计算机行业发展规律</vt:lpstr>
    </vt:vector>
  </TitlesOfParts>
  <Company>WwW.YlmF.CoM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wangyouliang</cp:lastModifiedBy>
  <cp:revision>594</cp:revision>
  <dcterms:created xsi:type="dcterms:W3CDTF">2012-08-05T14:09:00Z</dcterms:created>
  <dcterms:modified xsi:type="dcterms:W3CDTF">2017-10-23T01:12:40Z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